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wmf" ContentType="image/x-wmf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theme/theme9.xml" ContentType="application/vnd.openxmlformats-officedocument.them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Layouts/slideLayout68.xml" ContentType="application/vnd.openxmlformats-officedocument.presentationml.slide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18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Layouts/slideLayout58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Layouts/slideLayout5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744" r:id="rId3"/>
    <p:sldMasterId id="2147483756" r:id="rId4"/>
    <p:sldMasterId id="2147483768" r:id="rId5"/>
    <p:sldMasterId id="2147483780" r:id="rId6"/>
    <p:sldMasterId id="2147483792" r:id="rId7"/>
  </p:sldMasterIdLst>
  <p:notesMasterIdLst>
    <p:notesMasterId r:id="rId170"/>
  </p:notesMasterIdLst>
  <p:handoutMasterIdLst>
    <p:handoutMasterId r:id="rId171"/>
  </p:handoutMasterIdLst>
  <p:sldIdLst>
    <p:sldId id="553" r:id="rId8"/>
    <p:sldId id="458" r:id="rId9"/>
    <p:sldId id="605" r:id="rId10"/>
    <p:sldId id="608" r:id="rId11"/>
    <p:sldId id="607" r:id="rId12"/>
    <p:sldId id="555" r:id="rId13"/>
    <p:sldId id="611" r:id="rId14"/>
    <p:sldId id="557" r:id="rId15"/>
    <p:sldId id="851" r:id="rId16"/>
    <p:sldId id="604" r:id="rId17"/>
    <p:sldId id="852" r:id="rId18"/>
    <p:sldId id="558" r:id="rId19"/>
    <p:sldId id="612" r:id="rId20"/>
    <p:sldId id="559" r:id="rId21"/>
    <p:sldId id="614" r:id="rId22"/>
    <p:sldId id="615" r:id="rId23"/>
    <p:sldId id="853" r:id="rId24"/>
    <p:sldId id="560" r:id="rId25"/>
    <p:sldId id="617" r:id="rId26"/>
    <p:sldId id="622" r:id="rId27"/>
    <p:sldId id="624" r:id="rId28"/>
    <p:sldId id="623" r:id="rId29"/>
    <p:sldId id="626" r:id="rId30"/>
    <p:sldId id="680" r:id="rId31"/>
    <p:sldId id="561" r:id="rId32"/>
    <p:sldId id="751" r:id="rId33"/>
    <p:sldId id="752" r:id="rId34"/>
    <p:sldId id="753" r:id="rId35"/>
    <p:sldId id="754" r:id="rId36"/>
    <p:sldId id="755" r:id="rId37"/>
    <p:sldId id="756" r:id="rId38"/>
    <p:sldId id="757" r:id="rId39"/>
    <p:sldId id="758" r:id="rId40"/>
    <p:sldId id="759" r:id="rId41"/>
    <p:sldId id="761" r:id="rId42"/>
    <p:sldId id="764" r:id="rId43"/>
    <p:sldId id="765" r:id="rId44"/>
    <p:sldId id="766" r:id="rId45"/>
    <p:sldId id="767" r:id="rId46"/>
    <p:sldId id="768" r:id="rId47"/>
    <p:sldId id="769" r:id="rId48"/>
    <p:sldId id="770" r:id="rId49"/>
    <p:sldId id="771" r:id="rId50"/>
    <p:sldId id="772" r:id="rId51"/>
    <p:sldId id="774" r:id="rId52"/>
    <p:sldId id="775" r:id="rId53"/>
    <p:sldId id="779" r:id="rId54"/>
    <p:sldId id="780" r:id="rId55"/>
    <p:sldId id="781" r:id="rId56"/>
    <p:sldId id="786" r:id="rId57"/>
    <p:sldId id="627" r:id="rId58"/>
    <p:sldId id="628" r:id="rId59"/>
    <p:sldId id="629" r:id="rId60"/>
    <p:sldId id="727" r:id="rId61"/>
    <p:sldId id="728" r:id="rId62"/>
    <p:sldId id="729" r:id="rId63"/>
    <p:sldId id="554" r:id="rId64"/>
    <p:sldId id="460" r:id="rId65"/>
    <p:sldId id="732" r:id="rId66"/>
    <p:sldId id="730" r:id="rId67"/>
    <p:sldId id="733" r:id="rId68"/>
    <p:sldId id="731" r:id="rId69"/>
    <p:sldId id="462" r:id="rId70"/>
    <p:sldId id="461" r:id="rId71"/>
    <p:sldId id="463" r:id="rId72"/>
    <p:sldId id="845" r:id="rId73"/>
    <p:sldId id="846" r:id="rId74"/>
    <p:sldId id="847" r:id="rId75"/>
    <p:sldId id="844" r:id="rId76"/>
    <p:sldId id="848" r:id="rId77"/>
    <p:sldId id="849" r:id="rId78"/>
    <p:sldId id="850" r:id="rId79"/>
    <p:sldId id="459" r:id="rId80"/>
    <p:sldId id="637" r:id="rId81"/>
    <p:sldId id="787" r:id="rId82"/>
    <p:sldId id="788" r:id="rId83"/>
    <p:sldId id="789" r:id="rId84"/>
    <p:sldId id="790" r:id="rId85"/>
    <p:sldId id="791" r:id="rId86"/>
    <p:sldId id="792" r:id="rId87"/>
    <p:sldId id="793" r:id="rId88"/>
    <p:sldId id="794" r:id="rId89"/>
    <p:sldId id="795" r:id="rId90"/>
    <p:sldId id="796" r:id="rId91"/>
    <p:sldId id="797" r:id="rId92"/>
    <p:sldId id="798" r:id="rId93"/>
    <p:sldId id="799" r:id="rId94"/>
    <p:sldId id="800" r:id="rId95"/>
    <p:sldId id="801" r:id="rId96"/>
    <p:sldId id="802" r:id="rId97"/>
    <p:sldId id="803" r:id="rId98"/>
    <p:sldId id="804" r:id="rId99"/>
    <p:sldId id="805" r:id="rId100"/>
    <p:sldId id="806" r:id="rId101"/>
    <p:sldId id="807" r:id="rId102"/>
    <p:sldId id="808" r:id="rId103"/>
    <p:sldId id="809" r:id="rId104"/>
    <p:sldId id="810" r:id="rId105"/>
    <p:sldId id="811" r:id="rId106"/>
    <p:sldId id="816" r:id="rId107"/>
    <p:sldId id="817" r:id="rId108"/>
    <p:sldId id="818" r:id="rId109"/>
    <p:sldId id="819" r:id="rId110"/>
    <p:sldId id="820" r:id="rId111"/>
    <p:sldId id="821" r:id="rId112"/>
    <p:sldId id="822" r:id="rId113"/>
    <p:sldId id="823" r:id="rId114"/>
    <p:sldId id="824" r:id="rId115"/>
    <p:sldId id="825" r:id="rId116"/>
    <p:sldId id="826" r:id="rId117"/>
    <p:sldId id="827" r:id="rId118"/>
    <p:sldId id="828" r:id="rId119"/>
    <p:sldId id="829" r:id="rId120"/>
    <p:sldId id="830" r:id="rId121"/>
    <p:sldId id="831" r:id="rId122"/>
    <p:sldId id="832" r:id="rId123"/>
    <p:sldId id="833" r:id="rId124"/>
    <p:sldId id="834" r:id="rId125"/>
    <p:sldId id="835" r:id="rId126"/>
    <p:sldId id="836" r:id="rId127"/>
    <p:sldId id="837" r:id="rId128"/>
    <p:sldId id="838" r:id="rId129"/>
    <p:sldId id="839" r:id="rId130"/>
    <p:sldId id="840" r:id="rId131"/>
    <p:sldId id="841" r:id="rId132"/>
    <p:sldId id="842" r:id="rId133"/>
    <p:sldId id="843" r:id="rId134"/>
    <p:sldId id="677" r:id="rId135"/>
    <p:sldId id="736" r:id="rId136"/>
    <p:sldId id="737" r:id="rId137"/>
    <p:sldId id="686" r:id="rId138"/>
    <p:sldId id="472" r:id="rId139"/>
    <p:sldId id="685" r:id="rId140"/>
    <p:sldId id="687" r:id="rId141"/>
    <p:sldId id="688" r:id="rId142"/>
    <p:sldId id="473" r:id="rId143"/>
    <p:sldId id="571" r:id="rId144"/>
    <p:sldId id="689" r:id="rId145"/>
    <p:sldId id="476" r:id="rId146"/>
    <p:sldId id="708" r:id="rId147"/>
    <p:sldId id="691" r:id="rId148"/>
    <p:sldId id="692" r:id="rId149"/>
    <p:sldId id="693" r:id="rId150"/>
    <p:sldId id="694" r:id="rId151"/>
    <p:sldId id="696" r:id="rId152"/>
    <p:sldId id="697" r:id="rId153"/>
    <p:sldId id="698" r:id="rId154"/>
    <p:sldId id="700" r:id="rId155"/>
    <p:sldId id="701" r:id="rId156"/>
    <p:sldId id="702" r:id="rId157"/>
    <p:sldId id="703" r:id="rId158"/>
    <p:sldId id="704" r:id="rId159"/>
    <p:sldId id="705" r:id="rId160"/>
    <p:sldId id="706" r:id="rId161"/>
    <p:sldId id="709" r:id="rId162"/>
    <p:sldId id="710" r:id="rId163"/>
    <p:sldId id="711" r:id="rId164"/>
    <p:sldId id="712" r:id="rId165"/>
    <p:sldId id="713" r:id="rId166"/>
    <p:sldId id="714" r:id="rId167"/>
    <p:sldId id="717" r:id="rId168"/>
    <p:sldId id="715" r:id="rId169"/>
  </p:sldIdLst>
  <p:sldSz cx="9144000" cy="6858000" type="screen4x3"/>
  <p:notesSz cx="6797675" cy="9928225"/>
  <p:custDataLst>
    <p:tags r:id="rId17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9B"/>
    <a:srgbClr val="FF9999"/>
    <a:srgbClr val="FF9933"/>
    <a:srgbClr val="FF9900"/>
    <a:srgbClr val="0038A8"/>
    <a:srgbClr val="0E05CB"/>
    <a:srgbClr val="FF6600"/>
    <a:srgbClr val="6F6F6F"/>
    <a:srgbClr val="89B0FF"/>
    <a:srgbClr val="6699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3664" autoAdjust="0"/>
  </p:normalViewPr>
  <p:slideViewPr>
    <p:cSldViewPr>
      <p:cViewPr>
        <p:scale>
          <a:sx n="70" d="100"/>
          <a:sy n="70" d="100"/>
        </p:scale>
        <p:origin x="-1781" y="-4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706" y="-108"/>
      </p:cViewPr>
      <p:guideLst>
        <p:guide orient="horz" pos="3128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38" Type="http://schemas.openxmlformats.org/officeDocument/2006/relationships/slide" Target="slides/slide131.xml"/><Relationship Id="rId154" Type="http://schemas.openxmlformats.org/officeDocument/2006/relationships/slide" Target="slides/slide147.xml"/><Relationship Id="rId159" Type="http://schemas.openxmlformats.org/officeDocument/2006/relationships/slide" Target="slides/slide152.xml"/><Relationship Id="rId175" Type="http://schemas.openxmlformats.org/officeDocument/2006/relationships/theme" Target="theme/theme1.xml"/><Relationship Id="rId170" Type="http://schemas.openxmlformats.org/officeDocument/2006/relationships/notesMaster" Target="notesMasters/notesMaster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144" Type="http://schemas.openxmlformats.org/officeDocument/2006/relationships/slide" Target="slides/slide137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65" Type="http://schemas.openxmlformats.org/officeDocument/2006/relationships/slide" Target="slides/slide15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slide" Target="slides/slide13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55" Type="http://schemas.openxmlformats.org/officeDocument/2006/relationships/slide" Target="slides/slide148.xml"/><Relationship Id="rId171" Type="http://schemas.openxmlformats.org/officeDocument/2006/relationships/handoutMaster" Target="handoutMasters/handoutMaster1.xml"/><Relationship Id="rId176" Type="http://schemas.openxmlformats.org/officeDocument/2006/relationships/tableStyles" Target="tableStyles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45" Type="http://schemas.openxmlformats.org/officeDocument/2006/relationships/slide" Target="slides/slide138.xml"/><Relationship Id="rId161" Type="http://schemas.openxmlformats.org/officeDocument/2006/relationships/slide" Target="slides/slide154.xml"/><Relationship Id="rId166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51" Type="http://schemas.openxmlformats.org/officeDocument/2006/relationships/slide" Target="slides/slide144.xml"/><Relationship Id="rId156" Type="http://schemas.openxmlformats.org/officeDocument/2006/relationships/slide" Target="slides/slide149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72" Type="http://schemas.openxmlformats.org/officeDocument/2006/relationships/tags" Target="tags/tag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slide" Target="slides/slide15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73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viewProps" Target="viewProps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59510-9CDF-44EC-85D8-1669E6962FFA}" type="datetimeFigureOut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99BEA-2921-439F-8DB3-5F118F273C6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E66F3-8816-4A7B-A2C0-E1727BFEA6B0}" type="datetimeFigureOut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8AB68-2668-4EE8-A4F6-3415249B1D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9634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581128"/>
            <a:ext cx="9144000" cy="15847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Oval 38"/>
          <p:cNvSpPr>
            <a:spLocks noChangeArrowheads="1"/>
          </p:cNvSpPr>
          <p:nvPr userDrawn="1"/>
        </p:nvSpPr>
        <p:spPr bwMode="gray">
          <a:xfrm>
            <a:off x="179512" y="188640"/>
            <a:ext cx="5249061" cy="4896544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ko-KR" altLang="en-US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066800"/>
            <a:ext cx="4343400" cy="17526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2743200"/>
            <a:ext cx="4267200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1">
                <a:latin typeface="굴림" charset="-127"/>
                <a:ea typeface="굴림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1" name="Oval 43"/>
          <p:cNvSpPr>
            <a:spLocks noChangeArrowheads="1"/>
          </p:cNvSpPr>
          <p:nvPr userDrawn="1"/>
        </p:nvSpPr>
        <p:spPr bwMode="gray">
          <a:xfrm>
            <a:off x="4788024" y="2564904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Oval 109" descr="j0305903"/>
          <p:cNvSpPr>
            <a:spLocks noChangeArrowheads="1"/>
          </p:cNvSpPr>
          <p:nvPr userDrawn="1"/>
        </p:nvSpPr>
        <p:spPr bwMode="gray">
          <a:xfrm>
            <a:off x="755576" y="764704"/>
            <a:ext cx="4244682" cy="4032448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eaLnBrk="1" hangingPunct="1"/>
            <a:endParaRPr lang="ko-KR" altLang="en-US" b="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0BC4A5-39A8-4308-96B9-26DB0E1F87D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079851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57975" y="533400"/>
            <a:ext cx="2066925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48375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7B65C9-B2F9-4D33-8349-1CBFD5F8CBC9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488288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72B3B-E10F-4C4B-845F-F588E8F491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C2282-1D9C-4751-B21C-F3CB2B21CB29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5651D-60C6-41B4-B4DC-27B96CFA3B4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383F-93BE-4E59-9B1F-ADA05CBADBA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E1ABD-7A93-48A7-9001-D7FB0510DB6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87A2C6-89FF-4647-B0E3-B4D77552B22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in_fix1-1"/>
          <p:cNvPicPr>
            <a:picLocks noChangeAspect="1" noChangeArrowheads="1"/>
          </p:cNvPicPr>
          <p:nvPr userDrawn="1"/>
        </p:nvPicPr>
        <p:blipFill>
          <a:blip r:embed="rId2" cstate="print"/>
          <a:srcRect l="36615" b="26898"/>
          <a:stretch>
            <a:fillRect/>
          </a:stretch>
        </p:blipFill>
        <p:spPr bwMode="auto">
          <a:xfrm>
            <a:off x="3348038" y="0"/>
            <a:ext cx="5795962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9" name="Picture 2" descr="main_fix1-1"/>
          <p:cNvPicPr>
            <a:picLocks noChangeAspect="1" noChangeArrowheads="1"/>
          </p:cNvPicPr>
          <p:nvPr userDrawn="1"/>
        </p:nvPicPr>
        <p:blipFill>
          <a:blip r:embed="rId2" cstate="print"/>
          <a:srcRect l="36615" b="26898"/>
          <a:stretch>
            <a:fillRect/>
          </a:stretch>
        </p:blipFill>
        <p:spPr bwMode="auto">
          <a:xfrm flipH="1" flipV="1">
            <a:off x="-36512" y="1844824"/>
            <a:ext cx="5795962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68AFD-378B-4600-B927-D821EF873C8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>
            <a:lvl1pPr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1pPr>
            <a:lvl2pPr>
              <a:buFont typeface="Wingdings" pitchFamily="2" charset="2"/>
              <a:buChar char="Ø"/>
              <a:defRPr sz="2400">
                <a:latin typeface="HY견고딕" pitchFamily="18" charset="-127"/>
                <a:ea typeface="HY견고딕" pitchFamily="18" charset="-127"/>
              </a:defRPr>
            </a:lvl2pPr>
            <a:lvl3pPr>
              <a:defRPr sz="2000">
                <a:latin typeface="HY견고딕" pitchFamily="18" charset="-127"/>
                <a:ea typeface="HY견고딕" pitchFamily="18" charset="-127"/>
              </a:defRPr>
            </a:lvl3pPr>
            <a:lvl4pPr>
              <a:defRPr>
                <a:latin typeface="HY견고딕" pitchFamily="18" charset="-127"/>
                <a:ea typeface="HY견고딕" pitchFamily="18" charset="-127"/>
              </a:defRPr>
            </a:lvl4pPr>
            <a:lvl5pPr>
              <a:defRPr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016DE4-EB8A-4598-818D-5D151D6AADB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23864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2BA9A-6F12-4635-9366-41AE50D82F3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9A120-CCBA-4CF4-B104-AC89C39C53B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F5B19-4F08-4FDE-97D5-BD6789B2CE1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AB0B1E-F4FC-417D-9EA2-FA76AF9C2265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41095037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581128"/>
            <a:ext cx="9144000" cy="15847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" name="Oval 38"/>
          <p:cNvSpPr>
            <a:spLocks noChangeArrowheads="1"/>
          </p:cNvSpPr>
          <p:nvPr userDrawn="1"/>
        </p:nvSpPr>
        <p:spPr bwMode="gray">
          <a:xfrm>
            <a:off x="179512" y="188640"/>
            <a:ext cx="5249061" cy="4896544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066800"/>
            <a:ext cx="4343400" cy="17526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2743200"/>
            <a:ext cx="4267200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1">
                <a:latin typeface="굴림" charset="-127"/>
                <a:ea typeface="굴림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1" name="Oval 43"/>
          <p:cNvSpPr>
            <a:spLocks noChangeArrowheads="1"/>
          </p:cNvSpPr>
          <p:nvPr userDrawn="1"/>
        </p:nvSpPr>
        <p:spPr bwMode="gray">
          <a:xfrm>
            <a:off x="4788024" y="2564904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1" name="Oval 109" descr="j0305903"/>
          <p:cNvSpPr>
            <a:spLocks noChangeArrowheads="1"/>
          </p:cNvSpPr>
          <p:nvPr userDrawn="1"/>
        </p:nvSpPr>
        <p:spPr bwMode="gray">
          <a:xfrm>
            <a:off x="755576" y="764704"/>
            <a:ext cx="4244682" cy="4032448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>
            <a:lvl1pPr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1pPr>
            <a:lvl2pPr>
              <a:buFont typeface="Wingdings" pitchFamily="2" charset="2"/>
              <a:buChar char="Ø"/>
              <a:defRPr sz="2400">
                <a:latin typeface="HY견고딕" pitchFamily="18" charset="-127"/>
                <a:ea typeface="HY견고딕" pitchFamily="18" charset="-127"/>
              </a:defRPr>
            </a:lvl2pPr>
            <a:lvl3pPr>
              <a:defRPr sz="2000">
                <a:latin typeface="HY견고딕" pitchFamily="18" charset="-127"/>
                <a:ea typeface="HY견고딕" pitchFamily="18" charset="-127"/>
              </a:defRPr>
            </a:lvl3pPr>
            <a:lvl4pPr>
              <a:defRPr>
                <a:latin typeface="HY견고딕" pitchFamily="18" charset="-127"/>
                <a:ea typeface="HY견고딕" pitchFamily="18" charset="-127"/>
              </a:defRPr>
            </a:lvl4pPr>
            <a:lvl5pPr>
              <a:defRPr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016DE4-EB8A-4598-818D-5D151D6AADB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864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AB0B1E-F4FC-417D-9EA2-FA76AF9C226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95037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C58631-C92F-4E59-888F-660618ED7D0E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1082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36485B-C0D1-45F4-8A20-7385104E094B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97824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C4EDE-1FE7-4A9D-9943-B27B576F0F58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362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C58631-C92F-4E59-888F-660618ED7D0E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2310823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751A5E-B517-4058-B869-5ED9F281E1C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247596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9D90A-23B0-4F4E-A4D7-E3A6B4CE52B4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6496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26B22-4F02-4F2C-963E-8AB25683B30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46468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0BC4A5-39A8-4308-96B9-26DB0E1F87DD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98511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57975" y="533400"/>
            <a:ext cx="2066925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48375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7B65C9-B2F9-4D33-8349-1CBFD5F8CBC9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82884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581128"/>
            <a:ext cx="9144000" cy="15847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" name="Oval 38"/>
          <p:cNvSpPr>
            <a:spLocks noChangeArrowheads="1"/>
          </p:cNvSpPr>
          <p:nvPr userDrawn="1"/>
        </p:nvSpPr>
        <p:spPr bwMode="gray">
          <a:xfrm>
            <a:off x="179512" y="188640"/>
            <a:ext cx="5249061" cy="4896544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066800"/>
            <a:ext cx="4343400" cy="1752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2743200"/>
            <a:ext cx="4267200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1">
                <a:latin typeface="굴림" charset="-127"/>
                <a:ea typeface="굴림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1" name="Oval 43"/>
          <p:cNvSpPr>
            <a:spLocks noChangeArrowheads="1"/>
          </p:cNvSpPr>
          <p:nvPr userDrawn="1"/>
        </p:nvSpPr>
        <p:spPr bwMode="gray">
          <a:xfrm>
            <a:off x="4788024" y="2564904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1" name="Oval 109" descr="j0305903"/>
          <p:cNvSpPr>
            <a:spLocks noChangeArrowheads="1"/>
          </p:cNvSpPr>
          <p:nvPr userDrawn="1"/>
        </p:nvSpPr>
        <p:spPr bwMode="gray">
          <a:xfrm>
            <a:off x="755576" y="764704"/>
            <a:ext cx="4244682" cy="4032448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>
            <a:lvl1pPr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1pPr>
            <a:lvl2pPr>
              <a:buFont typeface="Wingdings" pitchFamily="2" charset="2"/>
              <a:buChar char="Ø"/>
              <a:defRPr sz="2400">
                <a:latin typeface="HY견고딕" pitchFamily="18" charset="-127"/>
                <a:ea typeface="HY견고딕" pitchFamily="18" charset="-127"/>
              </a:defRPr>
            </a:lvl2pPr>
            <a:lvl3pPr>
              <a:defRPr sz="2000">
                <a:latin typeface="HY견고딕" pitchFamily="18" charset="-127"/>
                <a:ea typeface="HY견고딕" pitchFamily="18" charset="-127"/>
              </a:defRPr>
            </a:lvl3pPr>
            <a:lvl4pPr>
              <a:defRPr>
                <a:latin typeface="HY견고딕" pitchFamily="18" charset="-127"/>
                <a:ea typeface="HY견고딕" pitchFamily="18" charset="-127"/>
              </a:defRPr>
            </a:lvl4pPr>
            <a:lvl5pPr>
              <a:defRPr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016DE4-EB8A-4598-818D-5D151D6AADB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864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AB0B1E-F4FC-417D-9EA2-FA76AF9C226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9503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C58631-C92F-4E59-888F-660618ED7D0E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10823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36485B-C0D1-45F4-8A20-7385104E094B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978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36485B-C0D1-45F4-8A20-7385104E094B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1597824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C4EDE-1FE7-4A9D-9943-B27B576F0F58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36200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751A5E-B517-4058-B869-5ED9F281E1C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47596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9D90A-23B0-4F4E-A4D7-E3A6B4CE52B4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64966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26B22-4F02-4F2C-963E-8AB25683B30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46468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0BC4A5-39A8-4308-96B9-26DB0E1F87DD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98511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57975" y="533400"/>
            <a:ext cx="2066925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48375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7B65C9-B2F9-4D33-8349-1CBFD5F8CBC9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82884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581128"/>
            <a:ext cx="9144000" cy="15847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" name="Oval 38"/>
          <p:cNvSpPr>
            <a:spLocks noChangeArrowheads="1"/>
          </p:cNvSpPr>
          <p:nvPr userDrawn="1"/>
        </p:nvSpPr>
        <p:spPr bwMode="gray">
          <a:xfrm>
            <a:off x="179512" y="188640"/>
            <a:ext cx="5249061" cy="4896544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066800"/>
            <a:ext cx="4343400" cy="1752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2743200"/>
            <a:ext cx="4267200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1">
                <a:latin typeface="굴림" charset="-127"/>
                <a:ea typeface="굴림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1" name="Oval 43"/>
          <p:cNvSpPr>
            <a:spLocks noChangeArrowheads="1"/>
          </p:cNvSpPr>
          <p:nvPr userDrawn="1"/>
        </p:nvSpPr>
        <p:spPr bwMode="gray">
          <a:xfrm>
            <a:off x="4788024" y="2564904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1" name="Oval 109" descr="j0305903"/>
          <p:cNvSpPr>
            <a:spLocks noChangeArrowheads="1"/>
          </p:cNvSpPr>
          <p:nvPr userDrawn="1"/>
        </p:nvSpPr>
        <p:spPr bwMode="gray">
          <a:xfrm>
            <a:off x="755576" y="764704"/>
            <a:ext cx="4244682" cy="4032448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>
            <a:lvl1pPr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1pPr>
            <a:lvl2pPr>
              <a:buFont typeface="Wingdings" pitchFamily="2" charset="2"/>
              <a:buChar char="Ø"/>
              <a:defRPr sz="2400">
                <a:latin typeface="HY견고딕" pitchFamily="18" charset="-127"/>
                <a:ea typeface="HY견고딕" pitchFamily="18" charset="-127"/>
              </a:defRPr>
            </a:lvl2pPr>
            <a:lvl3pPr>
              <a:defRPr sz="2000">
                <a:latin typeface="HY견고딕" pitchFamily="18" charset="-127"/>
                <a:ea typeface="HY견고딕" pitchFamily="18" charset="-127"/>
              </a:defRPr>
            </a:lvl3pPr>
            <a:lvl4pPr>
              <a:defRPr>
                <a:latin typeface="HY견고딕" pitchFamily="18" charset="-127"/>
                <a:ea typeface="HY견고딕" pitchFamily="18" charset="-127"/>
              </a:defRPr>
            </a:lvl4pPr>
            <a:lvl5pPr>
              <a:defRPr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016DE4-EB8A-4598-818D-5D151D6AADB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864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AB0B1E-F4FC-417D-9EA2-FA76AF9C226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95037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C58631-C92F-4E59-888F-660618ED7D0E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108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C4EDE-1FE7-4A9D-9943-B27B576F0F58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7936200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36485B-C0D1-45F4-8A20-7385104E094B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97824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C4EDE-1FE7-4A9D-9943-B27B576F0F58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36200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751A5E-B517-4058-B869-5ED9F281E1C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47596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9D90A-23B0-4F4E-A4D7-E3A6B4CE52B4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64966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26B22-4F02-4F2C-963E-8AB25683B30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46468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0BC4A5-39A8-4308-96B9-26DB0E1F87DD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98511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57975" y="533400"/>
            <a:ext cx="2066925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48375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7B65C9-B2F9-4D33-8349-1CBFD5F8CBC9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82884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581128"/>
            <a:ext cx="9144000" cy="15847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" name="Oval 38"/>
          <p:cNvSpPr>
            <a:spLocks noChangeArrowheads="1"/>
          </p:cNvSpPr>
          <p:nvPr userDrawn="1"/>
        </p:nvSpPr>
        <p:spPr bwMode="gray">
          <a:xfrm>
            <a:off x="179512" y="188640"/>
            <a:ext cx="5249061" cy="4896544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066800"/>
            <a:ext cx="4343400" cy="1752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2743200"/>
            <a:ext cx="4267200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1">
                <a:latin typeface="굴림" charset="-127"/>
                <a:ea typeface="굴림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1" name="Oval 43"/>
          <p:cNvSpPr>
            <a:spLocks noChangeArrowheads="1"/>
          </p:cNvSpPr>
          <p:nvPr userDrawn="1"/>
        </p:nvSpPr>
        <p:spPr bwMode="gray">
          <a:xfrm>
            <a:off x="4788024" y="2564904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1" name="Oval 109" descr="j0305903"/>
          <p:cNvSpPr>
            <a:spLocks noChangeArrowheads="1"/>
          </p:cNvSpPr>
          <p:nvPr userDrawn="1"/>
        </p:nvSpPr>
        <p:spPr bwMode="gray">
          <a:xfrm>
            <a:off x="755576" y="764704"/>
            <a:ext cx="4244682" cy="4032448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>
            <a:lvl1pPr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1pPr>
            <a:lvl2pPr>
              <a:buFont typeface="Wingdings" pitchFamily="2" charset="2"/>
              <a:buChar char="Ø"/>
              <a:defRPr sz="2400">
                <a:latin typeface="HY견고딕" pitchFamily="18" charset="-127"/>
                <a:ea typeface="HY견고딕" pitchFamily="18" charset="-127"/>
              </a:defRPr>
            </a:lvl2pPr>
            <a:lvl3pPr>
              <a:defRPr sz="2000">
                <a:latin typeface="HY견고딕" pitchFamily="18" charset="-127"/>
                <a:ea typeface="HY견고딕" pitchFamily="18" charset="-127"/>
              </a:defRPr>
            </a:lvl3pPr>
            <a:lvl4pPr>
              <a:defRPr>
                <a:latin typeface="HY견고딕" pitchFamily="18" charset="-127"/>
                <a:ea typeface="HY견고딕" pitchFamily="18" charset="-127"/>
              </a:defRPr>
            </a:lvl4pPr>
            <a:lvl5pPr>
              <a:defRPr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016DE4-EB8A-4598-818D-5D151D6AADB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864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AB0B1E-F4FC-417D-9EA2-FA76AF9C226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950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751A5E-B517-4058-B869-5ED9F281E1C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7247596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C58631-C92F-4E59-888F-660618ED7D0E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10823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36485B-C0D1-45F4-8A20-7385104E094B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97824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C4EDE-1FE7-4A9D-9943-B27B576F0F58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36200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751A5E-B517-4058-B869-5ED9F281E1C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47596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9D90A-23B0-4F4E-A4D7-E3A6B4CE52B4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64966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26B22-4F02-4F2C-963E-8AB25683B30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4646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0BC4A5-39A8-4308-96B9-26DB0E1F87DD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98511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57975" y="533400"/>
            <a:ext cx="2066925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48375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7B65C9-B2F9-4D33-8349-1CBFD5F8CBC9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828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9D90A-23B0-4F4E-A4D7-E3A6B4CE52B4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68649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26B22-4F02-4F2C-963E-8AB25683B305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72464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7.wmf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7.wmf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 userDrawn="1"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404664"/>
            <a:ext cx="9144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42312" y="6381328"/>
            <a:ext cx="801688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궁서체" pitchFamily="17" charset="-127"/>
                <a:ea typeface="궁서체" pitchFamily="17" charset="-127"/>
              </a:defRPr>
            </a:lvl1pPr>
          </a:lstStyle>
          <a:p>
            <a:fld id="{527EE5AB-D907-4350-AA7C-9B1CFD0DBAE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533400"/>
            <a:ext cx="633102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47700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  <a:ea typeface="+mj-ea"/>
              </a:defRPr>
            </a:lvl1pPr>
          </a:lstStyle>
          <a:p>
            <a:endParaRPr lang="en-US" altLang="ko-KR"/>
          </a:p>
        </p:txBody>
      </p:sp>
      <p:sp>
        <p:nvSpPr>
          <p:cNvPr id="13" name="Oval 109" descr="j0305903"/>
          <p:cNvSpPr>
            <a:spLocks noChangeArrowheads="1"/>
          </p:cNvSpPr>
          <p:nvPr userDrawn="1"/>
        </p:nvSpPr>
        <p:spPr bwMode="gray">
          <a:xfrm>
            <a:off x="539552" y="116736"/>
            <a:ext cx="936000" cy="936000"/>
          </a:xfrm>
          <a:prstGeom prst="ellipse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eaLnBrk="1" hangingPunct="1"/>
            <a:endParaRPr lang="ko-KR" altLang="en-US" b="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굴림" pitchFamily="50" charset="-127"/>
                <a:ea typeface="굴림" pitchFamily="50" charset="-127"/>
              </a:defRPr>
            </a:lvl1pPr>
          </a:lstStyle>
          <a:p>
            <a:pPr latinLnBrk="1">
              <a:defRPr/>
            </a:pPr>
            <a:endParaRPr kumimoji="1" lang="en-US" altLang="ko-KR">
              <a:solidFill>
                <a:srgbClr val="000000"/>
              </a:solidFill>
            </a:endParaRPr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굴림" pitchFamily="50" charset="-127"/>
                <a:ea typeface="굴림" pitchFamily="50" charset="-127"/>
              </a:defRPr>
            </a:lvl1pPr>
          </a:lstStyle>
          <a:p>
            <a:pPr latinLnBrk="1">
              <a:defRPr/>
            </a:pPr>
            <a:endParaRPr kumimoji="1" lang="en-US" altLang="ko-KR">
              <a:solidFill>
                <a:srgbClr val="000000"/>
              </a:solidFill>
            </a:endParaRPr>
          </a:p>
        </p:txBody>
      </p:sp>
      <p:sp>
        <p:nvSpPr>
          <p:cNvPr id="1751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굴림" pitchFamily="50" charset="-127"/>
                <a:ea typeface="굴림" pitchFamily="50" charset="-127"/>
              </a:defRPr>
            </a:lvl1pPr>
          </a:lstStyle>
          <a:p>
            <a:pPr latinLnBrk="1">
              <a:defRPr/>
            </a:pPr>
            <a:fld id="{57DF7B6D-6B7A-4FD9-BBD7-A67AE7BE587F}" type="slidenum">
              <a:rPr kumimoji="1" lang="en-US" altLang="ko-KR">
                <a:solidFill>
                  <a:srgbClr val="000000"/>
                </a:solidFill>
              </a:rPr>
              <a:pPr latinLnBrk="1"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0" y="-3175"/>
            <a:ext cx="9144000" cy="6864350"/>
            <a:chOff x="0" y="-2"/>
            <a:chExt cx="5760" cy="4324"/>
          </a:xfrm>
        </p:grpSpPr>
        <p:pic>
          <p:nvPicPr>
            <p:cNvPr id="1032" name="Picture 9" descr="바코드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 l="16342" t="10274" r="20267" b="6238"/>
            <a:stretch>
              <a:fillRect/>
            </a:stretch>
          </p:blipFill>
          <p:spPr bwMode="auto">
            <a:xfrm>
              <a:off x="5692" y="15"/>
              <a:ext cx="34" cy="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3" name="Picture 8" descr="HDF-017_SUB3 copy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0" y="-2"/>
              <a:ext cx="5760" cy="4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hank you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 userDrawn="1"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404664"/>
            <a:ext cx="9144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42312" y="6381328"/>
            <a:ext cx="801688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궁서체" pitchFamily="17" charset="-127"/>
                <a:ea typeface="궁서체" pitchFamily="17" charset="-127"/>
              </a:defRPr>
            </a:lvl1pPr>
          </a:lstStyle>
          <a:p>
            <a:fld id="{527EE5AB-D907-4350-AA7C-9B1CFD0DBAE6}" type="slidenum">
              <a:rPr lang="ko-KR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533400"/>
            <a:ext cx="633102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47700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  <a:ea typeface="+mj-ea"/>
              </a:defRPr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3" name="Oval 109" descr="j0305903"/>
          <p:cNvSpPr>
            <a:spLocks noChangeArrowheads="1"/>
          </p:cNvSpPr>
          <p:nvPr userDrawn="1"/>
        </p:nvSpPr>
        <p:spPr bwMode="gray">
          <a:xfrm>
            <a:off x="539552" y="116736"/>
            <a:ext cx="936000" cy="936000"/>
          </a:xfrm>
          <a:prstGeom prst="ellipse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 userDrawn="1"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404664"/>
            <a:ext cx="9144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42312" y="6381328"/>
            <a:ext cx="801688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궁서체" pitchFamily="17" charset="-127"/>
                <a:ea typeface="궁서체" pitchFamily="17" charset="-127"/>
              </a:defRPr>
            </a:lvl1pPr>
          </a:lstStyle>
          <a:p>
            <a:fld id="{527EE5AB-D907-4350-AA7C-9B1CFD0DBAE6}" type="slidenum">
              <a:rPr lang="ko-KR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533400"/>
            <a:ext cx="633102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47700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  <a:ea typeface="+mj-ea"/>
              </a:defRPr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10" name="Picture 2" descr="C:\Documents and Settings\ctl-kim\Local Settings\Temporary Internet Files\Content.IE5\XN9KWLDN\MC900416094[1].wm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9853"/>
            <a:ext cx="936104" cy="850875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 userDrawn="1"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404664"/>
            <a:ext cx="9144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42312" y="6381328"/>
            <a:ext cx="801688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궁서체" pitchFamily="17" charset="-127"/>
                <a:ea typeface="궁서체" pitchFamily="17" charset="-127"/>
              </a:defRPr>
            </a:lvl1pPr>
          </a:lstStyle>
          <a:p>
            <a:fld id="{527EE5AB-D907-4350-AA7C-9B1CFD0DBAE6}" type="slidenum">
              <a:rPr lang="ko-KR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533400"/>
            <a:ext cx="633102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47700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  <a:ea typeface="+mj-ea"/>
              </a:defRPr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10" name="Picture 2" descr="C:\Documents and Settings\ctl-kim\Local Settings\Temporary Internet Files\Content.IE5\XN9KWLDN\MC900416094[1].wm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9853"/>
            <a:ext cx="936104" cy="850875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 userDrawn="1"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404664"/>
            <a:ext cx="9144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42312" y="6381328"/>
            <a:ext cx="801688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궁서체" pitchFamily="17" charset="-127"/>
                <a:ea typeface="궁서체" pitchFamily="17" charset="-127"/>
              </a:defRPr>
            </a:lvl1pPr>
          </a:lstStyle>
          <a:p>
            <a:fld id="{527EE5AB-D907-4350-AA7C-9B1CFD0DBAE6}" type="slidenum">
              <a:rPr lang="ko-KR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533400"/>
            <a:ext cx="633102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47700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  <a:ea typeface="+mj-ea"/>
              </a:defRPr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3" name="Oval 109" descr="j0305903"/>
          <p:cNvSpPr>
            <a:spLocks noChangeArrowheads="1"/>
          </p:cNvSpPr>
          <p:nvPr userDrawn="1"/>
        </p:nvSpPr>
        <p:spPr bwMode="gray">
          <a:xfrm>
            <a:off x="539552" y="116736"/>
            <a:ext cx="936000" cy="936000"/>
          </a:xfrm>
          <a:prstGeom prst="ellipse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9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357313" y="2487613"/>
            <a:ext cx="70723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kumimoji="1" lang="en-US" altLang="ko-KR" sz="3200" dirty="0" smtClean="0">
                <a:solidFill>
                  <a:srgbClr val="285C9C"/>
                </a:solidFill>
                <a:latin typeface="맑은 고딕" pitchFamily="50" charset="-127"/>
                <a:ea typeface="맑은 고딕" pitchFamily="50" charset="-127"/>
              </a:rPr>
              <a:t>Part-II. </a:t>
            </a:r>
            <a:r>
              <a:rPr kumimoji="1" lang="ko-KR" altLang="en-US" sz="3200" dirty="0" smtClean="0">
                <a:solidFill>
                  <a:srgbClr val="285C9C"/>
                </a:solidFill>
                <a:latin typeface="맑은 고딕" pitchFamily="50" charset="-127"/>
                <a:ea typeface="맑은 고딕" pitchFamily="50" charset="-127"/>
              </a:rPr>
              <a:t>탐색적 데이터 분석과 전처리</a:t>
            </a:r>
            <a:endParaRPr kumimoji="1" lang="en-US" altLang="ko-KR" sz="2400" dirty="0" smtClean="0">
              <a:solidFill>
                <a:srgbClr val="285C9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860032" y="3387725"/>
            <a:ext cx="373692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latinLnBrk="1">
              <a:lnSpc>
                <a:spcPct val="140000"/>
              </a:lnSpc>
              <a:buFont typeface="+mj-lt"/>
              <a:buAutoNum type="arabicPeriod" startAt="5"/>
            </a:pPr>
            <a:r>
              <a:rPr kumimoji="1" lang="ko-KR" altLang="en-US" sz="2000" dirty="0" smtClean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데이터 시각화</a:t>
            </a:r>
            <a:endParaRPr kumimoji="1" lang="en-US" altLang="ko-KR" sz="2000" dirty="0" smtClean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latinLnBrk="1">
              <a:lnSpc>
                <a:spcPct val="140000"/>
              </a:lnSpc>
              <a:buFont typeface="+mj-lt"/>
              <a:buAutoNum type="arabicPeriod" startAt="5"/>
            </a:pPr>
            <a:r>
              <a:rPr kumimoji="1" lang="ko-KR" altLang="en-US" sz="2000" dirty="0" smtClean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데이터 조작</a:t>
            </a:r>
            <a:endParaRPr kumimoji="1" lang="en-US" altLang="ko-KR" sz="2000" dirty="0" smtClean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latinLnBrk="1">
              <a:lnSpc>
                <a:spcPct val="140000"/>
              </a:lnSpc>
              <a:buFont typeface="+mj-lt"/>
              <a:buAutoNum type="arabicPeriod" startAt="5"/>
            </a:pPr>
            <a:r>
              <a:rPr kumimoji="1" lang="ko-KR" altLang="en-US" sz="2000" dirty="0" smtClean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데이터 전처리</a:t>
            </a:r>
            <a:endParaRPr kumimoji="1" lang="en-US" altLang="ko-KR" sz="2000" dirty="0" smtClean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latinLnBrk="1">
              <a:lnSpc>
                <a:spcPct val="140000"/>
              </a:lnSpc>
              <a:buFont typeface="+mj-lt"/>
              <a:buAutoNum type="arabicPeriod" startAt="5"/>
            </a:pPr>
            <a:r>
              <a:rPr kumimoji="1" lang="ko-KR" altLang="en-US" sz="2000" dirty="0" smtClean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고급 시각화 분석</a:t>
            </a:r>
            <a:endParaRPr kumimoji="1" lang="en-US" altLang="ko-KR" sz="2000" dirty="0" smtClean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latinLnBrk="1">
              <a:lnSpc>
                <a:spcPct val="140000"/>
              </a:lnSpc>
              <a:buFont typeface="+mj-lt"/>
              <a:buAutoNum type="arabicPeriod" startAt="5"/>
            </a:pPr>
            <a:r>
              <a:rPr kumimoji="1" lang="ko-KR" altLang="en-US" sz="2000" dirty="0" smtClean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정형과</a:t>
            </a:r>
            <a:r>
              <a:rPr kumimoji="1" lang="en-US" altLang="ko-KR" sz="2000" dirty="0" smtClean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000" dirty="0" smtClean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비정형 데이터 처리</a:t>
            </a:r>
            <a:endParaRPr kumimoji="1" lang="en-US" altLang="ko-KR" sz="2000" dirty="0" smtClean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51" name="Picture 49" descr="HDF-017_SUB2"/>
          <p:cNvPicPr>
            <a:picLocks noChangeAspect="1" noChangeArrowheads="1"/>
          </p:cNvPicPr>
          <p:nvPr/>
        </p:nvPicPr>
        <p:blipFill>
          <a:blip r:embed="rId2" cstate="print"/>
          <a:srcRect l="15208" t="45108" r="10208" b="50520"/>
          <a:stretch>
            <a:fillRect/>
          </a:stretch>
        </p:blipFill>
        <p:spPr bwMode="auto">
          <a:xfrm>
            <a:off x="1390650" y="3065463"/>
            <a:ext cx="68199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968" y="3501008"/>
            <a:ext cx="1872000" cy="1656184"/>
          </a:xfrm>
          <a:prstGeom prst="ellipse">
            <a:avLst/>
          </a:prstGeom>
          <a:ln w="3175" cap="rnd">
            <a:solidFill>
              <a:srgbClr val="0038A8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10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533560" y="1628800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파이 차트 시각화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7624" y="2718798"/>
            <a:ext cx="6552728" cy="1754326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help(pie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pie(x, labels = names(x), edges = 200, radius = 0.8,</a:t>
            </a:r>
          </a:p>
          <a:p>
            <a:r>
              <a:rPr lang="en-US" altLang="ko-KR" dirty="0" smtClean="0"/>
              <a:t>    clockwise = FALSE, </a:t>
            </a:r>
            <a:r>
              <a:rPr lang="en-US" altLang="ko-KR" dirty="0" err="1" smtClean="0"/>
              <a:t>init.angle</a:t>
            </a:r>
            <a:r>
              <a:rPr lang="en-US" altLang="ko-KR" dirty="0" smtClean="0"/>
              <a:t> = if(clockwise) 90 else 0,</a:t>
            </a:r>
          </a:p>
          <a:p>
            <a:r>
              <a:rPr lang="en-US" altLang="ko-KR" dirty="0" smtClean="0"/>
              <a:t>    density = NULL, angle = 45, </a:t>
            </a:r>
            <a:r>
              <a:rPr lang="en-US" altLang="ko-KR" dirty="0" err="1" smtClean="0"/>
              <a:t>col</a:t>
            </a:r>
            <a:r>
              <a:rPr lang="en-US" altLang="ko-KR" dirty="0" smtClean="0"/>
              <a:t> = NULL, border = NULL,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lty</a:t>
            </a:r>
            <a:r>
              <a:rPr lang="en-US" altLang="ko-KR" dirty="0" smtClean="0"/>
              <a:t> = NULL, main = NULL, ...)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115616" y="2060848"/>
            <a:ext cx="56886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pie()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형식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파일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차트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그리기 함수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7992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ggplot2 </a:t>
            </a:r>
            <a:r>
              <a:rPr lang="ko-KR" altLang="en-US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그래픽 패키지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특징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06838"/>
            <a:ext cx="7848872" cy="239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기하학적 객체들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막대 등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미적 특성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모양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맵핑하여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플로팅한다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그래픽 생성 기능과 통계변환을 포함할 수 있다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ggplot2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함수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()-aesthetics(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모양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geoms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 등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구성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4887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ggplot2 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package </a:t>
            </a:r>
            <a:r>
              <a:rPr lang="ko-KR" altLang="en-US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및 데이터 셋 설치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2172920"/>
            <a:ext cx="77400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ggplot2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패키지는 데이터프레임 데이터를 이용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변환 요구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("ggplot2")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library(ggplot2)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(mpg)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head(mpg)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manufacturer model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year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trans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cty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hwy fl   class</a:t>
            </a:r>
          </a:p>
          <a:p>
            <a:endParaRPr lang="en-US" altLang="ko-KR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 mpg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ggplot2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제공하는 데이터셋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'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	234 obs. of  11 variables: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주요 변수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엔진크기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실린더수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      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구동방식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-&gt;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(4),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(f),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후륜구동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(r)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#############################################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4382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gplot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(x, y, data)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 이용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88840"/>
            <a:ext cx="7740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hwy, data=mpg)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mpg </a:t>
            </a:r>
            <a:r>
              <a:rPr lang="ko-KR" altLang="en-US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데이터셋의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hwy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이용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(x):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엔진크기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hwy(y):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고속도로 주행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hwy, data=mpg, color=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변수값으로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색상적용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-&gt;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(4) : red,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(f):green,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후륜구동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(r):blue,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574235"/>
            <a:ext cx="3777256" cy="292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2216" y="3573017"/>
            <a:ext cx="381821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4307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변수 대상 히스토그램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74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(hwy, data=mpg, fill=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hwy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대상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적용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그룹별 히스토그램 분포를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한다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.(fill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색채우기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기준으로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hwy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빈도수를 플로팅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이고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hwy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29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 경우가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22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회가 발생함  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설명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고속도로 주행 속도가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29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이고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전류구동인 경우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22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발생</a:t>
            </a:r>
            <a:endParaRPr lang="en-US" altLang="ko-KR" sz="14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78" y="3329608"/>
            <a:ext cx="4723330" cy="3339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폭발 1 9"/>
          <p:cNvSpPr/>
          <p:nvPr/>
        </p:nvSpPr>
        <p:spPr bwMode="auto">
          <a:xfrm>
            <a:off x="4139952" y="4293096"/>
            <a:ext cx="936104" cy="648072"/>
          </a:xfrm>
          <a:prstGeom prst="irregularSeal1">
            <a:avLst/>
          </a:prstGeom>
          <a:solidFill>
            <a:srgbClr val="C00000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sz="1400" spc="-150" smtClean="0">
                <a:solidFill>
                  <a:srgbClr val="FFFF00"/>
                </a:solidFill>
              </a:rPr>
              <a:t>22</a:t>
            </a:r>
            <a:r>
              <a:rPr lang="ko-KR" altLang="en-US" sz="1400" spc="-150" dirty="0" smtClean="0">
                <a:solidFill>
                  <a:srgbClr val="FFFF00"/>
                </a:solidFill>
              </a:rPr>
              <a:t>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6787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변수 대상 히스토그램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binwidth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막대굵기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74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(hwy, data=mpg, facets</a:t>
            </a:r>
            <a:r>
              <a:rPr lang="en-US" altLang="ko-KR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=.~ </a:t>
            </a:r>
            <a:r>
              <a:rPr lang="en-US" altLang="ko-KR" dirty="0" err="1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binwidth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=2) </a:t>
            </a:r>
            <a:r>
              <a:rPr lang="en-US" altLang="ko-KR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열 단위</a:t>
            </a:r>
          </a:p>
          <a:p>
            <a:endParaRPr lang="ko-KR" altLang="en-US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(hwy, data=mpg, facets=</a:t>
            </a:r>
            <a:r>
              <a:rPr lang="en-US" altLang="ko-KR" dirty="0" err="1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~.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binwidth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=2) </a:t>
            </a:r>
            <a:r>
              <a:rPr lang="en-US" altLang="ko-KR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행 단위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858" y="3140968"/>
            <a:ext cx="3795142" cy="295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158755"/>
            <a:ext cx="3744416" cy="291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230587"/>
            <a:ext cx="7344816" cy="329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3191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변수 간의 관계분석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74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엔진크기와 고속도로 주행속도와의 관계를 구동방식으로 구분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hwy, data=mpg, facets=.~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facets : dataset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특정 부분집합만 취합해서 플로팅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Factor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변수에 의해서 그려진다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값을 요인변수로 사용</a:t>
            </a:r>
          </a:p>
        </p:txBody>
      </p:sp>
      <p:sp>
        <p:nvSpPr>
          <p:cNvPr id="10" name="폭발 1 9"/>
          <p:cNvSpPr/>
          <p:nvPr/>
        </p:nvSpPr>
        <p:spPr bwMode="auto">
          <a:xfrm>
            <a:off x="4283968" y="3789040"/>
            <a:ext cx="936104" cy="648072"/>
          </a:xfrm>
          <a:prstGeom prst="irregularSeal1">
            <a:avLst/>
          </a:prstGeom>
          <a:solidFill>
            <a:srgbClr val="C00000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400" spc="-150" dirty="0" smtClean="0">
                <a:solidFill>
                  <a:srgbClr val="FFFF00"/>
                </a:solidFill>
              </a:rPr>
              <a:t>고속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12776"/>
            <a:ext cx="2001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=“bar”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07540"/>
            <a:ext cx="774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head(diamonds)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ggplot2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제공하는 데이터 셋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fill=cut,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="bar")</a:t>
            </a:r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597666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1988840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="bar", fill=cut, position="stack")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="bar", fill=cut, position="dodge")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="bar", fill=cut, position="fill“)</a:t>
            </a:r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3140968"/>
            <a:ext cx="273630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140968"/>
            <a:ext cx="273630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3140968"/>
            <a:ext cx="2808312" cy="227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755576" y="1516722"/>
            <a:ext cx="2927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다양한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bar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차트 유형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2440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색상과 크기 적용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16832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ggplot2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제공하는 데이터 셋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qsec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ko-KR" altLang="en-US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값로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point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 지정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 color=factor(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carb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 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적용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size=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qsec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color=factor(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carb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 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 적용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248610"/>
            <a:ext cx="4126432" cy="3094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572" y="3248609"/>
            <a:ext cx="4081610" cy="3060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22300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=“point”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size=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qsec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="point")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변수의 요인으로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point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 지정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size=factor(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="point")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qsec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ko-KR" altLang="en-US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값로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point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 지정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변수의 요인으로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point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모양 적용</a:t>
            </a:r>
          </a:p>
          <a:p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size=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qsec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shape=factor(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="point")</a:t>
            </a:r>
            <a:endParaRPr lang="ko-KR" altLang="en-US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693360"/>
            <a:ext cx="2808312" cy="224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655978"/>
            <a:ext cx="2769017" cy="226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3645024"/>
            <a:ext cx="3024336" cy="224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11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533560" y="1628800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파이 차트 시각화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9017" y="2132856"/>
            <a:ext cx="4608000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pie(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chart_data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labels = names(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chart_data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 border='blue',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=rainbow(8),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=1.2)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title("2014~2015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년도 분기별 매출현황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")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2" cstate="print"/>
          <a:srcRect l="22169" t="9003" r="14280" b="18975"/>
          <a:stretch>
            <a:fillRect/>
          </a:stretch>
        </p:blipFill>
        <p:spPr bwMode="auto">
          <a:xfrm>
            <a:off x="4860032" y="2780928"/>
            <a:ext cx="3580148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3952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=c("point", "smooth")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=c("point", "smooth"))</a:t>
            </a: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color=factor(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=c("point", "smooth"))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요인으로 색상 적용</a:t>
            </a:r>
            <a:endParaRPr lang="ko-KR" altLang="en-US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356992"/>
            <a:ext cx="3672408" cy="28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356992"/>
            <a:ext cx="381642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2685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freqpoly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freqpoly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group=cut,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colour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=cut, position="identity")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freqpoly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group=cut,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colour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=cut, position="stack")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212976"/>
            <a:ext cx="3744416" cy="291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212976"/>
            <a:ext cx="3744416" cy="291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geom_line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(mpg, wt,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color=factor(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="point") +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geom_line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r>
              <a:rPr lang="en-US" altLang="ko-KR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(mpg, wt, data=</a:t>
            </a:r>
            <a:r>
              <a:rPr lang="en-US" altLang="ko-KR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, color=factor(</a:t>
            </a:r>
            <a:r>
              <a:rPr lang="en-US" altLang="ko-KR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=c("</a:t>
            </a:r>
            <a:r>
              <a:rPr lang="en-US" altLang="ko-KR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point","line</a:t>
            </a: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"))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996952"/>
            <a:ext cx="597666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232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(x, y, color) 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p&lt;-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(carat, price, color=cut))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p&lt;-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p+layer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="point") # point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plot(p)</a:t>
            </a:r>
            <a:endParaRPr lang="ko-KR" altLang="en-US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636912"/>
            <a:ext cx="5112568" cy="401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1837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그래프 저장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(file="C:/Rwork/output/test.pdf") 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가장 최근 그래프 저장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(file="C:/Rwork/output/test.jpg", dpi=72)</a:t>
            </a:r>
            <a:endParaRPr lang="ko-KR" altLang="en-US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변수에 저장된 그래프 저장 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(file="C:/Rwork/output/test.png", </a:t>
            </a:r>
            <a:r>
              <a:rPr lang="en-US" altLang="ko-KR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plot=p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width=10, height=5)</a:t>
            </a:r>
            <a:endParaRPr lang="en-US" altLang="ko-KR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t="28433"/>
          <a:stretch>
            <a:fillRect/>
          </a:stretch>
        </p:blipFill>
        <p:spPr bwMode="auto">
          <a:xfrm>
            <a:off x="1475656" y="3284984"/>
            <a:ext cx="6275346" cy="3312368"/>
          </a:xfrm>
          <a:prstGeom prst="rect">
            <a:avLst/>
          </a:prstGeom>
          <a:noFill/>
          <a:ln w="9525">
            <a:solidFill>
              <a:srgbClr val="0038A8"/>
            </a:solidFill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 bwMode="auto">
          <a:xfrm>
            <a:off x="4644008" y="5334000"/>
            <a:ext cx="2880320" cy="10473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7992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공간시각화 특징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60848"/>
            <a:ext cx="7416824" cy="239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 시각화는 지도를 기반으로 하기 때문에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시간과 공간에 따른 차이 및 변화에 대한 것을 다룸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위치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 및 경도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지도에 버블로 표현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데이터에 따른 색상으로 표현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형태로 추가하여 시각화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3251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package </a:t>
            </a:r>
            <a:r>
              <a:rPr lang="ko-KR" altLang="en-US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설치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2172920"/>
            <a:ext cx="7740000" cy="2399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관련 패키지 설치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") # ‘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ggplot2’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 패키지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rgbClr val="000000"/>
                </a:solidFill>
              </a:rPr>
              <a:t>Warning messages: 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rgbClr val="000000"/>
                </a:solidFill>
              </a:rPr>
              <a:t>1: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패키지 ‘</a:t>
            </a:r>
            <a:r>
              <a:rPr lang="en-US" altLang="ko-KR" sz="1600" b="0" dirty="0" err="1" smtClean="0">
                <a:solidFill>
                  <a:srgbClr val="000000"/>
                </a:solidFill>
              </a:rPr>
              <a:t>ggmap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’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는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R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버전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3.1.3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에서 작성되었습니다 </a:t>
            </a:r>
            <a:endParaRPr lang="en-US" altLang="ko-KR" sz="1600" b="0" dirty="0" smtClean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rgbClr val="000000"/>
                </a:solidFill>
              </a:rPr>
              <a:t>2: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패키지 ‘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ggplot2’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는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R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버전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3.1.3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에서 작성되었습니다 </a:t>
            </a:r>
            <a:endParaRPr lang="en-US" altLang="ko-KR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3033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google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불러오기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60848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 &lt;-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get_googlemap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Jeonju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zoom=14,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='satellite', scale=2)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scale=2 :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선명도 좋아짐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(map, size=c(600,600), extent='device‘)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장치 허용크기로 표시</a:t>
            </a:r>
            <a:endParaRPr lang="ko-KR" altLang="en-US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091408"/>
            <a:ext cx="5832648" cy="3577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4285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get_map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 사용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1988840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 데이터 가져오기</a:t>
            </a:r>
            <a:endParaRPr lang="en-US" altLang="ko-KR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loc &lt;- read.csv("C:/Rwork/Part-III/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seouloffice.csv",header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=T)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loc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구청명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LON(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     LAT(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경도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2852936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get_map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중심지역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확대비율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지도유형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제공 함수 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seoul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zoom=11,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"roadmap")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지도정보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roadmap, satellite, terrain, hybrid</a:t>
            </a:r>
          </a:p>
          <a:p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정보로 지도 플로팅 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321" t="5901" r="13208" b="2543"/>
          <a:stretch>
            <a:fillRect/>
          </a:stretch>
        </p:blipFill>
        <p:spPr bwMode="auto">
          <a:xfrm>
            <a:off x="4644008" y="3789040"/>
            <a:ext cx="3672408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628800"/>
            <a:ext cx="4927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기법으로 공간 시각화 결과화면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 l="16981" t="5086" r="13208" b="5901"/>
          <a:stretch>
            <a:fillRect/>
          </a:stretch>
        </p:blipFill>
        <p:spPr bwMode="auto">
          <a:xfrm>
            <a:off x="395536" y="2276872"/>
            <a:ext cx="2664296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899592" y="5229200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17000" t="6122" r="13453" b="6122"/>
          <a:stretch>
            <a:fillRect/>
          </a:stretch>
        </p:blipFill>
        <p:spPr bwMode="auto">
          <a:xfrm>
            <a:off x="3203848" y="2276872"/>
            <a:ext cx="2637502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203848" y="5229200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포인트 추가</a:t>
            </a:r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 l="17241" t="5706" r="13793" b="6579"/>
          <a:stretch>
            <a:fillRect/>
          </a:stretch>
        </p:blipFill>
        <p:spPr bwMode="auto">
          <a:xfrm>
            <a:off x="6012160" y="2276872"/>
            <a:ext cx="2808312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124154" y="5229200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 :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지역명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추가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12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99592" y="1412776"/>
            <a:ext cx="7776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연속변수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(Continuous quantitative data)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시간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길이 등과 같이 연속성을 가진 실수 단위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변수값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16727" y="2627620"/>
            <a:ext cx="244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 가져오기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1640" y="3068960"/>
            <a:ext cx="6912768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boxplot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range=0)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상자 그래프 시각화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range=0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최소값과 최대값을 점선으로 연결하는 역할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boxplot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range=0, notch=T)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notch=T :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중위수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비교시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사용되는 옵션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&lt;-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허리선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abline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(h=37,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lty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=3,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="red")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기준선 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lty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=3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선 스타일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점선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120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3812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기법으로 공간 시각화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1988840"/>
            <a:ext cx="784887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 :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지도위에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포인트</a:t>
            </a:r>
          </a:p>
          <a:p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)+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geom_point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(data=loc,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(x=LON, y=LAT),size=3)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지도정보로 지도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+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geom_point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포인트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(◈)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+ :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위에 레이어 형태로 포인트 추가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273" t="6122" r="13453" b="2041"/>
          <a:stretch>
            <a:fillRect/>
          </a:stretch>
        </p:blipFill>
        <p:spPr bwMode="auto">
          <a:xfrm>
            <a:off x="2771800" y="3212976"/>
            <a:ext cx="432048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121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84784"/>
            <a:ext cx="85689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kor.map &lt;-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)+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geom_point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(data=loc,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(x=LON, y=LAT),size=3)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geom_point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: ggplot2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제공하는 함수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위에 포인트 위에 텍스트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구청명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kor.map+geom_text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(data=loc,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(x=LON, y=LAT+0.01,label=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구청명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),size=3)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LAT+0.01 :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 위치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포인트의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0.01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위쪽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345" t="5706" r="13793" b="2193"/>
          <a:stretch>
            <a:fillRect/>
          </a:stretch>
        </p:blipFill>
        <p:spPr bwMode="auto">
          <a:xfrm>
            <a:off x="2915816" y="3284984"/>
            <a:ext cx="4357593" cy="34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122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90581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plots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창의 지도를 이미지 파일로 저장 함수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("C:/Rwork/output/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office.png",dpi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=500)</a:t>
            </a:r>
            <a:endParaRPr lang="ko-KR" altLang="en-US" sz="16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516722"/>
            <a:ext cx="3389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지도 이미지 파일로 저장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780928"/>
            <a:ext cx="5472608" cy="381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 bwMode="auto">
          <a:xfrm>
            <a:off x="5364088" y="4365104"/>
            <a:ext cx="936104" cy="936104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123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40054"/>
            <a:ext cx="72728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공간시각화 실습 데이터 가져오기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 &lt;- read.csv("C:/Rwork/Part-III/population2014.csv",header=T)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</a:t>
            </a:r>
          </a:p>
          <a:p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pop$LON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pop$LAT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 &lt;- pop$</a:t>
            </a:r>
            <a:r>
              <a:rPr lang="ko-KR" altLang="en-US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총인구수</a:t>
            </a:r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경도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총인구수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이용 데이터프레임 생성</a:t>
            </a:r>
          </a:p>
          <a:p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lon,lat,data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지도정보 생성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get_map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Jeonju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zoom=7 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='roadmap')</a:t>
            </a:r>
          </a:p>
          <a:p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플로팅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map1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(map)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map1</a:t>
            </a:r>
            <a:endParaRPr lang="ko-KR" altLang="en-US" sz="16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516722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공간시각화 실습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060" t="7107" r="14168" b="1534"/>
          <a:stretch>
            <a:fillRect/>
          </a:stretch>
        </p:blipFill>
        <p:spPr bwMode="auto">
          <a:xfrm>
            <a:off x="6084168" y="2636912"/>
            <a:ext cx="2736304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124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40054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포인트 추가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map1 +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geom_point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lon,y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lat,colour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data,size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=data),data=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넓이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폭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밀도 적용 파일 저장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(“c:/Rwork/output/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pop.png",scale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=1,width=7,height=4,dpi=1000)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99592" y="1516722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공간시각화 실습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284984"/>
            <a:ext cx="4104456" cy="322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284984"/>
            <a:ext cx="3744416" cy="32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 bwMode="auto">
          <a:xfrm>
            <a:off x="6228184" y="5157192"/>
            <a:ext cx="576064" cy="576064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125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516722"/>
            <a:ext cx="2529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다양한 지도 유형 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133" y="2363436"/>
            <a:ext cx="2639707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363436"/>
            <a:ext cx="261832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2348880"/>
            <a:ext cx="2664296" cy="2678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688282" y="5157192"/>
            <a:ext cx="2159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='terrain'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63888" y="5157192"/>
            <a:ext cx="2271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='satellite'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16216" y="5157192"/>
            <a:ext cx="215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='hybrid'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126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516722"/>
            <a:ext cx="2509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stat_bin2d()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8072" y="2060848"/>
            <a:ext cx="79563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stat_bin2d()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버블모양 적용함수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인구수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(data)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기준 색 적용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map5 &lt;-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Jeonju",zoom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=7 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='hybrid')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map5 &lt;-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(map5)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map5 + stat_bin2d(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y=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lat,colour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=data,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fill=factor(data),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size=data),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7962" y="2996952"/>
            <a:ext cx="4160462" cy="352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127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8072" y="1844824"/>
            <a:ext cx="7956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실습문제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지역별 남자 인구수를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'roadmap'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타입으로 시각화 하시오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조건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중심 지역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Jeonju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zoom=7</a:t>
            </a: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조건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인구수를 버블모양으로 색상 적용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0445" t="6642" r="9476" b="7007"/>
          <a:stretch>
            <a:fillRect/>
          </a:stretch>
        </p:blipFill>
        <p:spPr bwMode="auto">
          <a:xfrm>
            <a:off x="5580112" y="2852936"/>
            <a:ext cx="3142503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128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1043608" y="2066072"/>
            <a:ext cx="7200800" cy="3093154"/>
          </a:xfrm>
          <a:prstGeom prst="rect">
            <a:avLst/>
          </a:prstGeom>
          <a:ln>
            <a:solidFill>
              <a:srgbClr val="0E05CB"/>
            </a:solidFill>
            <a:prstDash val="sysDot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정형 데이터 처리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Oracle DB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데이터 처리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DB(RDB)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ODBC, JDBC, DBI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Oracle/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MySql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실습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비정형 데이터 처리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SNS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데이터 분석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텍스트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마이닝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토픽분석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단어의 빈도수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연관어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분석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관련 단어 분석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감성 분석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단어의 긍정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부정 분석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6756" y="1412776"/>
            <a:ext cx="4355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Chap09_Formal_InFormal </a:t>
            </a:r>
            <a:r>
              <a:rPr lang="ko-KR" altLang="en-US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수업내용</a:t>
            </a:r>
            <a:endParaRPr lang="en-US" altLang="ko-KR" sz="2000" dirty="0" smtClean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533400"/>
            <a:ext cx="7668344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대각선 방향의 모서리가 둥근 사각형 16"/>
          <p:cNvSpPr/>
          <p:nvPr/>
        </p:nvSpPr>
        <p:spPr bwMode="auto">
          <a:xfrm>
            <a:off x="467544" y="2492896"/>
            <a:ext cx="3672408" cy="3240360"/>
          </a:xfrm>
          <a:prstGeom prst="round2DiagRect">
            <a:avLst>
              <a:gd name="adj1" fmla="val 9276"/>
              <a:gd name="adj2" fmla="val 0"/>
            </a:avLst>
          </a:prstGeom>
          <a:solidFill>
            <a:srgbClr val="FFCD9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533400"/>
            <a:ext cx="7668344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129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556792"/>
            <a:ext cx="4339650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정형과 비정형 데이터 처리 과정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순서도: 다중 문서 7"/>
          <p:cNvSpPr/>
          <p:nvPr/>
        </p:nvSpPr>
        <p:spPr bwMode="auto">
          <a:xfrm>
            <a:off x="971600" y="2708920"/>
            <a:ext cx="1440160" cy="936104"/>
          </a:xfrm>
          <a:prstGeom prst="flowChartMulti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비정형</a:t>
            </a: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순서도: 다중 문서 8"/>
          <p:cNvSpPr/>
          <p:nvPr/>
        </p:nvSpPr>
        <p:spPr bwMode="auto">
          <a:xfrm>
            <a:off x="1475656" y="4653136"/>
            <a:ext cx="1440160" cy="936104"/>
          </a:xfrm>
          <a:prstGeom prst="flowChartMulti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정형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다중 문서 9"/>
          <p:cNvSpPr/>
          <p:nvPr/>
        </p:nvSpPr>
        <p:spPr bwMode="auto">
          <a:xfrm>
            <a:off x="2411760" y="3573016"/>
            <a:ext cx="1440160" cy="936104"/>
          </a:xfrm>
          <a:prstGeom prst="flowChartMulti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반정형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왼쪽/오른쪽 화살표 설명선 11"/>
          <p:cNvSpPr/>
          <p:nvPr/>
        </p:nvSpPr>
        <p:spPr bwMode="auto">
          <a:xfrm>
            <a:off x="4716016" y="2852936"/>
            <a:ext cx="1216152" cy="1152128"/>
          </a:xfrm>
          <a:prstGeom prst="leftRightArrowCallout">
            <a:avLst>
              <a:gd name="adj1" fmla="val 0"/>
              <a:gd name="adj2" fmla="val 17441"/>
              <a:gd name="adj3" fmla="val 25000"/>
              <a:gd name="adj4" fmla="val 481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전처리</a:t>
            </a:r>
          </a:p>
        </p:txBody>
      </p:sp>
      <p:cxnSp>
        <p:nvCxnSpPr>
          <p:cNvPr id="14" name="꺾인 연결선 13"/>
          <p:cNvCxnSpPr>
            <a:stCxn id="10" idx="3"/>
            <a:endCxn id="12" idx="1"/>
          </p:cNvCxnSpPr>
          <p:nvPr/>
        </p:nvCxnSpPr>
        <p:spPr bwMode="auto">
          <a:xfrm flipV="1">
            <a:off x="3851920" y="3429000"/>
            <a:ext cx="864096" cy="61206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꺾인 연결선 15"/>
          <p:cNvCxnSpPr>
            <a:stCxn id="8" idx="3"/>
            <a:endCxn id="12" idx="1"/>
          </p:cNvCxnSpPr>
          <p:nvPr/>
        </p:nvCxnSpPr>
        <p:spPr bwMode="auto">
          <a:xfrm>
            <a:off x="2411760" y="3176972"/>
            <a:ext cx="2304256" cy="2520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모서리가 둥근 직사각형 21"/>
          <p:cNvSpPr/>
          <p:nvPr/>
        </p:nvSpPr>
        <p:spPr bwMode="auto">
          <a:xfrm>
            <a:off x="6300192" y="2636912"/>
            <a:ext cx="1008112" cy="2852936"/>
          </a:xfrm>
          <a:prstGeom prst="roundRect">
            <a:avLst/>
          </a:prstGeom>
          <a:solidFill>
            <a:srgbClr val="FFCD9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 </a:t>
            </a:r>
            <a:r>
              <a:rPr kumimoji="0" lang="ko-KR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통계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패키지</a:t>
            </a:r>
          </a:p>
        </p:txBody>
      </p:sp>
      <p:cxnSp>
        <p:nvCxnSpPr>
          <p:cNvPr id="24" name="직선 화살표 연결선 23"/>
          <p:cNvCxnSpPr/>
          <p:nvPr/>
        </p:nvCxnSpPr>
        <p:spPr bwMode="auto">
          <a:xfrm>
            <a:off x="2843808" y="5013176"/>
            <a:ext cx="3456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/>
          <p:cNvCxnSpPr/>
          <p:nvPr/>
        </p:nvCxnSpPr>
        <p:spPr bwMode="auto">
          <a:xfrm>
            <a:off x="7308304" y="4077072"/>
            <a:ext cx="504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모서리가 둥근 직사각형 26"/>
          <p:cNvSpPr/>
          <p:nvPr/>
        </p:nvSpPr>
        <p:spPr bwMode="auto">
          <a:xfrm>
            <a:off x="7812360" y="2636912"/>
            <a:ext cx="1008112" cy="28529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추론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패턴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규칙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 bwMode="auto">
          <a:xfrm>
            <a:off x="5940152" y="3429000"/>
            <a:ext cx="36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13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827584" y="1569566"/>
            <a:ext cx="55034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상자 그래프 그래프 시각화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상자 그래프는 요약정보를 시각화한다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데이터의 퍼짐 정도와 이상치 발견이 목적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2874709"/>
            <a:ext cx="453650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&gt; summary(</a:t>
            </a:r>
            <a:r>
              <a:rPr lang="en-US" altLang="ko-KR" sz="1400" dirty="0" err="1" smtClean="0"/>
              <a:t>VADeaths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 smtClean="0"/>
              <a:t>   Rural Male     Rural Female     Urban Male     Urban Female  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 smtClean="0"/>
              <a:t> Min.   :11.70   Min.   : 8.70   Min.   :15.40   Min.   : 8.40  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 smtClean="0"/>
              <a:t> 1st Qu.:18.10   1st Qu.:11.70   1st Qu.:24.30   1st Qu.:13.60  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 smtClean="0"/>
              <a:t> Median :26.90   Median :20.30   Median :37.00   Median :19.30  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 smtClean="0"/>
              <a:t> Mean   :32.74   Mean   :25.18   Mean   :40.48   Mean   :25.28  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 smtClean="0"/>
              <a:t> 3rd Qu.:41.00   3rd Qu.:30.90   3rd Qu.:54.60   3rd Qu.:35.10  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 smtClean="0"/>
              <a:t> Max.   :66.00   Max.   :54.30   Max.   :71.10   Max.   :50.00</a:t>
            </a:r>
            <a:endParaRPr lang="ko-KR" altLang="en-US" sz="1400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203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991890"/>
            <a:ext cx="3600400" cy="2381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구름 모양 설명선 10"/>
          <p:cNvSpPr/>
          <p:nvPr/>
        </p:nvSpPr>
        <p:spPr bwMode="auto">
          <a:xfrm>
            <a:off x="5580112" y="2780928"/>
            <a:ext cx="1656184" cy="792088"/>
          </a:xfrm>
          <a:prstGeom prst="cloudCallout">
            <a:avLst>
              <a:gd name="adj1" fmla="val -457"/>
              <a:gd name="adj2" fmla="val 118847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기준선</a:t>
            </a: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68"/>
          <p:cNvSpPr/>
          <p:nvPr/>
        </p:nvSpPr>
        <p:spPr bwMode="auto">
          <a:xfrm>
            <a:off x="827584" y="2492896"/>
            <a:ext cx="7488832" cy="4104456"/>
          </a:xfrm>
          <a:prstGeom prst="roundRect">
            <a:avLst>
              <a:gd name="adj" fmla="val 6349"/>
            </a:avLst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533400"/>
            <a:ext cx="7668344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130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412776"/>
            <a:ext cx="4673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관계형데이터베이스의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테이블 구조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259632" y="3284984"/>
            <a:ext cx="129614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제품번호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2699792" y="3284984"/>
            <a:ext cx="129614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제품명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4139952" y="3284984"/>
            <a:ext cx="129614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수량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5652120" y="3284984"/>
            <a:ext cx="129614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단가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1259632" y="3933056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k0001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259632" y="4581128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k0002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259632" y="5229200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k0003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2699792" y="3933056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냉장고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2699792" y="4581128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세탁기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2699792" y="5229200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HDTV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139952" y="3933056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20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4139952" y="4581128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40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4139952" y="5229200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35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5652120" y="3933056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800000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652120" y="4581128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750000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652120" y="5229200"/>
            <a:ext cx="1296144" cy="576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1500000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꺾인 연결선 43"/>
          <p:cNvCxnSpPr>
            <a:stCxn id="20" idx="0"/>
            <a:endCxn id="25" idx="0"/>
          </p:cNvCxnSpPr>
          <p:nvPr/>
        </p:nvCxnSpPr>
        <p:spPr bwMode="auto">
          <a:xfrm rot="5400000" flipH="1" flipV="1">
            <a:off x="4103948" y="1088740"/>
            <a:ext cx="12700" cy="4392488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꺾인 연결선 45"/>
          <p:cNvCxnSpPr>
            <a:stCxn id="25" idx="0"/>
            <a:endCxn id="23" idx="0"/>
          </p:cNvCxnSpPr>
          <p:nvPr/>
        </p:nvCxnSpPr>
        <p:spPr bwMode="auto">
          <a:xfrm rot="16200000" flipV="1">
            <a:off x="5544108" y="2528900"/>
            <a:ext cx="12700" cy="1512168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꺾인 연결선 47"/>
          <p:cNvCxnSpPr>
            <a:stCxn id="20" idx="0"/>
            <a:endCxn id="21" idx="0"/>
          </p:cNvCxnSpPr>
          <p:nvPr/>
        </p:nvCxnSpPr>
        <p:spPr bwMode="auto">
          <a:xfrm rot="5400000" flipH="1" flipV="1">
            <a:off x="2627784" y="2564904"/>
            <a:ext cx="12700" cy="144016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2771800" y="256490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필드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도메인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꺾인 연결선 54"/>
          <p:cNvCxnSpPr>
            <a:stCxn id="40" idx="3"/>
            <a:endCxn id="38" idx="3"/>
          </p:cNvCxnSpPr>
          <p:nvPr/>
        </p:nvCxnSpPr>
        <p:spPr bwMode="auto">
          <a:xfrm flipV="1">
            <a:off x="6948264" y="4221088"/>
            <a:ext cx="12700" cy="1296144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직선 화살표 연결선 56"/>
          <p:cNvCxnSpPr>
            <a:endCxn id="39" idx="3"/>
          </p:cNvCxnSpPr>
          <p:nvPr/>
        </p:nvCxnSpPr>
        <p:spPr bwMode="auto">
          <a:xfrm flipH="1">
            <a:off x="6948264" y="4869160"/>
            <a:ext cx="21602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Box 57"/>
          <p:cNvSpPr txBox="1"/>
          <p:nvPr/>
        </p:nvSpPr>
        <p:spPr>
          <a:xfrm>
            <a:off x="7236296" y="46531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레코드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72000" y="5301208"/>
            <a:ext cx="432048" cy="4320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11960" y="608400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속성 값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Shape 61"/>
          <p:cNvCxnSpPr>
            <a:stCxn id="59" idx="3"/>
            <a:endCxn id="60" idx="0"/>
          </p:cNvCxnSpPr>
          <p:nvPr/>
        </p:nvCxnSpPr>
        <p:spPr bwMode="auto">
          <a:xfrm flipH="1">
            <a:off x="4824028" y="5517232"/>
            <a:ext cx="180020" cy="566772"/>
          </a:xfrm>
          <a:prstGeom prst="bentConnector4">
            <a:avLst>
              <a:gd name="adj1" fmla="val -126986"/>
              <a:gd name="adj2" fmla="val 6905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모서리가 둥근 직사각형 62"/>
          <p:cNvSpPr/>
          <p:nvPr/>
        </p:nvSpPr>
        <p:spPr bwMode="auto">
          <a:xfrm>
            <a:off x="1403648" y="3356992"/>
            <a:ext cx="1008112" cy="259228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267744" y="609329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기본키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7" name="Shape 66"/>
          <p:cNvCxnSpPr>
            <a:stCxn id="63" idx="2"/>
            <a:endCxn id="65" idx="1"/>
          </p:cNvCxnSpPr>
          <p:nvPr/>
        </p:nvCxnSpPr>
        <p:spPr bwMode="auto">
          <a:xfrm rot="16200000" flipH="1">
            <a:off x="1923383" y="5933601"/>
            <a:ext cx="328682" cy="36004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3563888" y="2132856"/>
            <a:ext cx="223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재고관리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테이블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131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99592" y="2132856"/>
            <a:ext cx="7920880" cy="3200876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200" b="0" dirty="0" smtClean="0">
                <a:latin typeface="맑은 고딕" pitchFamily="50" charset="-127"/>
                <a:ea typeface="맑은 고딕" pitchFamily="50" charset="-127"/>
              </a:rPr>
              <a:t>패키지 설치</a:t>
            </a:r>
          </a:p>
          <a:p>
            <a:pPr lvl="1"/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RJDBC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패키지를 사용하기 위해서는 우선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를 설치해야 한다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/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lvl="1"/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("DBI")</a:t>
            </a:r>
          </a:p>
          <a:p>
            <a:pPr lvl="1"/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("RJDBC")</a:t>
            </a:r>
          </a:p>
          <a:p>
            <a:pPr lvl="1"/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패키지 로딩</a:t>
            </a:r>
          </a:p>
          <a:p>
            <a:pPr lvl="1"/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library(DBI)</a:t>
            </a:r>
          </a:p>
          <a:p>
            <a:pPr lvl="1"/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Sys.setenv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(JAVA_HOME='C:\\Program Files\\Java\\jre1.8.0_31')</a:t>
            </a:r>
          </a:p>
          <a:p>
            <a:pPr lvl="1"/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/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library(RJDBC) #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에 의존적이다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먼저 로딩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588730"/>
            <a:ext cx="3695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정형 데이터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(RDB-Oracle)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132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971600" y="2420888"/>
            <a:ext cx="7200800" cy="313932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 create table test(</a:t>
            </a:r>
          </a:p>
          <a:p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    id </a:t>
            </a:r>
            <a:r>
              <a:rPr lang="en-US" altLang="ko-KR" sz="2200" b="0" dirty="0" err="1" smtClean="0">
                <a:latin typeface="맑은 고딕" pitchFamily="50" charset="-127"/>
                <a:ea typeface="맑은 고딕" pitchFamily="50" charset="-127"/>
              </a:rPr>
              <a:t>varchar</a:t>
            </a:r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(20) primary key,</a:t>
            </a:r>
          </a:p>
          <a:p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    pass </a:t>
            </a:r>
            <a:r>
              <a:rPr lang="en-US" altLang="ko-KR" sz="2200" b="0" dirty="0" err="1" smtClean="0">
                <a:latin typeface="맑은 고딕" pitchFamily="50" charset="-127"/>
                <a:ea typeface="맑은 고딕" pitchFamily="50" charset="-127"/>
              </a:rPr>
              <a:t>varchar</a:t>
            </a:r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(20) not null,</a:t>
            </a:r>
          </a:p>
          <a:p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    name </a:t>
            </a:r>
            <a:r>
              <a:rPr lang="en-US" altLang="ko-KR" sz="2200" b="0" dirty="0" err="1" smtClean="0">
                <a:latin typeface="맑은 고딕" pitchFamily="50" charset="-127"/>
                <a:ea typeface="맑은 고딕" pitchFamily="50" charset="-127"/>
              </a:rPr>
              <a:t>varchar</a:t>
            </a:r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(20) not null,</a:t>
            </a:r>
          </a:p>
          <a:p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    age number(2)</a:t>
            </a:r>
          </a:p>
          <a:p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    );</a:t>
            </a:r>
          </a:p>
          <a:p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    </a:t>
            </a:r>
          </a:p>
          <a:p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    insert into test values('hong','1234','</a:t>
            </a:r>
            <a:r>
              <a:rPr lang="ko-KR" altLang="en-US" sz="2200" b="0" dirty="0" smtClean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',35);</a:t>
            </a:r>
          </a:p>
          <a:p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    insert into test values('lee','1234','</a:t>
            </a:r>
            <a:r>
              <a:rPr lang="ko-KR" altLang="en-US" sz="2200" b="0" dirty="0" smtClean="0">
                <a:latin typeface="맑은 고딕" pitchFamily="50" charset="-127"/>
                <a:ea typeface="맑은 고딕" pitchFamily="50" charset="-127"/>
              </a:rPr>
              <a:t>이순신</a:t>
            </a:r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',45);</a:t>
            </a:r>
            <a:endParaRPr lang="ko-KR" altLang="en-US" sz="22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1563" y="1588730"/>
            <a:ext cx="63482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ko-KR" sz="2000" b="0" dirty="0" smtClean="0">
                <a:latin typeface="맑은 고딕" pitchFamily="50" charset="-127"/>
                <a:ea typeface="맑은 고딕" pitchFamily="50" charset="-127"/>
              </a:rPr>
              <a:t>Oracle </a:t>
            </a:r>
            <a:r>
              <a:rPr lang="ko-KR" altLang="en-US" sz="2000" b="0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20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b="0" dirty="0" err="1" smtClean="0">
                <a:latin typeface="맑은 고딕" pitchFamily="50" charset="-127"/>
                <a:ea typeface="맑은 고딕" pitchFamily="50" charset="-127"/>
              </a:rPr>
              <a:t>DB:orcl</a:t>
            </a:r>
            <a:r>
              <a:rPr lang="en-US" altLang="ko-KR" sz="2000" b="0" dirty="0" smtClean="0">
                <a:latin typeface="맑은 고딕" pitchFamily="50" charset="-127"/>
                <a:ea typeface="맑은 고딕" pitchFamily="50" charset="-127"/>
              </a:rPr>
              <a:t>, id: </a:t>
            </a:r>
            <a:r>
              <a:rPr lang="en-US" altLang="ko-KR" sz="2000" b="0" dirty="0" err="1" smtClean="0">
                <a:latin typeface="맑은 고딕" pitchFamily="50" charset="-127"/>
                <a:ea typeface="맑은 고딕" pitchFamily="50" charset="-127"/>
              </a:rPr>
              <a:t>scott</a:t>
            </a:r>
            <a:r>
              <a:rPr lang="en-US" altLang="ko-KR" sz="2000" b="0" dirty="0" smtClean="0">
                <a:latin typeface="맑은 고딕" pitchFamily="50" charset="-127"/>
                <a:ea typeface="맑은 고딕" pitchFamily="50" charset="-127"/>
              </a:rPr>
              <a:t>, password: tiger)</a:t>
            </a:r>
          </a:p>
          <a:p>
            <a:pPr marL="457200" indent="-457200">
              <a:buFont typeface="+mj-ea"/>
              <a:buAutoNum type="circleNumDbPlain" startAt="2"/>
            </a:pPr>
            <a:r>
              <a:rPr lang="en-US" altLang="ko-KR" sz="2000" b="0" dirty="0" smtClean="0">
                <a:latin typeface="맑은 고딕" pitchFamily="50" charset="-127"/>
                <a:ea typeface="맑은 고딕" pitchFamily="50" charset="-127"/>
              </a:rPr>
              <a:t>table </a:t>
            </a:r>
            <a:r>
              <a:rPr lang="ko-KR" altLang="en-US" sz="2000" b="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2000" b="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b="0" dirty="0" smtClean="0">
                <a:latin typeface="맑은 고딕" pitchFamily="50" charset="-127"/>
                <a:ea typeface="맑은 고딕" pitchFamily="50" charset="-127"/>
              </a:rPr>
              <a:t>레코드 추가 정형 데이터</a:t>
            </a:r>
            <a:r>
              <a:rPr lang="en-US" altLang="ko-KR" sz="2000" b="0" dirty="0" smtClean="0">
                <a:latin typeface="맑은 고딕" pitchFamily="50" charset="-127"/>
                <a:ea typeface="맑은 고딕" pitchFamily="50" charset="-127"/>
              </a:rPr>
              <a:t>(RDB-Oracle)</a:t>
            </a:r>
            <a:r>
              <a:rPr lang="ko-KR" altLang="en-US" sz="20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자기 디스크 9"/>
          <p:cNvSpPr/>
          <p:nvPr/>
        </p:nvSpPr>
        <p:spPr>
          <a:xfrm>
            <a:off x="5580112" y="2348880"/>
            <a:ext cx="3168000" cy="1370432"/>
          </a:xfrm>
          <a:prstGeom prst="flowChartMagneticDisk">
            <a:avLst/>
          </a:prstGeom>
          <a:solidFill>
            <a:srgbClr val="92D050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94158" y="3679185"/>
            <a:ext cx="2754306" cy="3571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DB( ORCL)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868456" y="2812239"/>
            <a:ext cx="2808000" cy="645792"/>
            <a:chOff x="7020272" y="1916832"/>
            <a:chExt cx="2916000" cy="645792"/>
          </a:xfrm>
        </p:grpSpPr>
        <p:sp>
          <p:nvSpPr>
            <p:cNvPr id="13" name="직사각형 12"/>
            <p:cNvSpPr/>
            <p:nvPr/>
          </p:nvSpPr>
          <p:spPr>
            <a:xfrm>
              <a:off x="7020272" y="1916832"/>
              <a:ext cx="2916000" cy="3571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</a:rPr>
                <a:t>test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7020272" y="2274022"/>
              <a:ext cx="2916000" cy="288602"/>
              <a:chOff x="6588224" y="3858198"/>
              <a:chExt cx="5718106" cy="288602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6588224" y="3858198"/>
                <a:ext cx="1469634" cy="28575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id</a:t>
                </a:r>
                <a:endParaRPr lang="ko-KR" altLang="en-US" sz="1600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046386" y="3858198"/>
                <a:ext cx="1469634" cy="28575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pass</a:t>
                </a:r>
                <a:endParaRPr lang="ko-KR" altLang="en-US" sz="1600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9468544" y="3861048"/>
                <a:ext cx="1469634" cy="28575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name</a:t>
                </a:r>
                <a:endParaRPr lang="ko-KR" altLang="en-US" sz="1600" dirty="0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0836696" y="3861048"/>
                <a:ext cx="1469634" cy="28575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age</a:t>
                </a:r>
                <a:endParaRPr lang="ko-KR" altLang="en-US" sz="16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133</a:t>
            </a:fld>
            <a:endParaRPr lang="en-US" altLang="ko-KR"/>
          </a:p>
        </p:txBody>
      </p:sp>
      <p:sp>
        <p:nvSpPr>
          <p:cNvPr id="18" name="직사각형 17"/>
          <p:cNvSpPr/>
          <p:nvPr/>
        </p:nvSpPr>
        <p:spPr>
          <a:xfrm>
            <a:off x="611560" y="1484784"/>
            <a:ext cx="8064896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ea"/>
              <a:buAutoNum type="circleNumDbPlain" startAt="4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Oracle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연동   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driver  </a:t>
            </a:r>
          </a:p>
          <a:p>
            <a:pPr lvl="1">
              <a:spcBef>
                <a:spcPts val="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&lt;-JDBC("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oracle.jdbc.driver.OracleDriver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",             </a:t>
            </a:r>
          </a:p>
          <a:p>
            <a:pPr lvl="1">
              <a:spcBef>
                <a:spcPts val="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"C:/app/jinsung/product/11.2.0/dbhome_1/jdbc/lib/ojdbc6.jar")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db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연동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(driver,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url,uid,upwd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  </a:t>
            </a:r>
          </a:p>
          <a:p>
            <a:pPr lvl="1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conn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&lt;-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dbConnect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     </a:t>
            </a:r>
          </a:p>
          <a:p>
            <a:pPr lvl="1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jdbc:oracle:thin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:@//127.0.0.1:1521/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orcl","scott","tiger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lvl="1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query = "SELECT * FROM test"</a:t>
            </a:r>
          </a:p>
          <a:p>
            <a:pPr lvl="1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dbGetQuery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conn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query)</a:t>
            </a:r>
          </a:p>
          <a:p>
            <a:pPr lvl="1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    ID   PASS NAME  AGE</a:t>
            </a:r>
          </a:p>
          <a:p>
            <a:pPr lvl="1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#1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hong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1234 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홍길동 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35</a:t>
            </a:r>
          </a:p>
          <a:p>
            <a:pPr lvl="1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#2  lee   1234 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이순신 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45</a:t>
            </a:r>
            <a:endParaRPr lang="ko-KR" altLang="en-US" sz="1600" b="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134</a:t>
            </a:fld>
            <a:endParaRPr lang="en-US" altLang="ko-KR"/>
          </a:p>
        </p:txBody>
      </p:sp>
      <p:sp>
        <p:nvSpPr>
          <p:cNvPr id="18" name="직사각형 17"/>
          <p:cNvSpPr/>
          <p:nvPr/>
        </p:nvSpPr>
        <p:spPr>
          <a:xfrm>
            <a:off x="611560" y="1673800"/>
            <a:ext cx="8064896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id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내림차순 정렬</a:t>
            </a:r>
          </a:p>
          <a:p>
            <a:pPr lvl="1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query = "SELECT * FROM test order by id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desc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</a:t>
            </a:r>
          </a:p>
          <a:p>
            <a:pPr lvl="1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dbGetQuery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conn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query)</a:t>
            </a:r>
          </a:p>
          <a:p>
            <a:pPr lvl="1">
              <a:spcBef>
                <a:spcPts val="600"/>
              </a:spcBef>
            </a:pP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ID  PWD   NAME</a:t>
            </a:r>
          </a:p>
          <a:p>
            <a:pPr lvl="1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#1 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yoogs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3333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유관순</a:t>
            </a:r>
          </a:p>
          <a:p>
            <a:pPr lvl="1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#2   test 1111   test</a:t>
            </a:r>
          </a:p>
          <a:p>
            <a:pPr lvl="1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#3 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leess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2222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이순신</a:t>
            </a:r>
          </a:p>
          <a:p>
            <a:pPr lvl="1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#4 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kimys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4444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김유신</a:t>
            </a:r>
          </a:p>
          <a:p>
            <a:pPr lvl="1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#5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honggd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1111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홍길동</a:t>
            </a:r>
            <a:endParaRPr lang="ko-KR" altLang="en-US" sz="1600" b="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135</a:t>
            </a:fld>
            <a:endParaRPr lang="en-US" altLang="ko-KR"/>
          </a:p>
        </p:txBody>
      </p:sp>
      <p:sp>
        <p:nvSpPr>
          <p:cNvPr id="18" name="직사각형 17"/>
          <p:cNvSpPr/>
          <p:nvPr/>
        </p:nvSpPr>
        <p:spPr>
          <a:xfrm>
            <a:off x="611560" y="1673800"/>
            <a:ext cx="806489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#####################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MySql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###################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library(DBI)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library(RJDBC)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JDBC("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com.mysql.jdbc.Driver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", "/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usr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/share/java/mysql-connector-java.jar",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identifier.quote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="`")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conn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dbConnect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"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jdbc:mysql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://&lt;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db_ip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&gt;:&lt;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db_port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&gt;/&lt;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dbname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&gt;", "&lt;id&gt;", "&lt;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passwd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&gt;")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df.table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dbGetQuery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conn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"select * from DBTABLE")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df.table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#############################################</a:t>
            </a:r>
            <a:endParaRPr lang="ko-KR" altLang="en-US" sz="1600" b="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136</a:t>
            </a:fld>
            <a:endParaRPr lang="en-US" altLang="ko-KR"/>
          </a:p>
        </p:txBody>
      </p:sp>
      <p:pic>
        <p:nvPicPr>
          <p:cNvPr id="7" name="Picture 2" descr="http://cfile224.uf.daum.net/image/215E3042511CD0412A3845"/>
          <p:cNvPicPr>
            <a:picLocks noChangeAspect="1" noChangeArrowheads="1"/>
          </p:cNvPicPr>
          <p:nvPr/>
        </p:nvPicPr>
        <p:blipFill>
          <a:blip r:embed="rId2" cstate="print"/>
          <a:srcRect l="17332" t="8884" r="15818" b="13173"/>
          <a:stretch>
            <a:fillRect/>
          </a:stretch>
        </p:blipFill>
        <p:spPr bwMode="auto">
          <a:xfrm>
            <a:off x="539552" y="2276872"/>
            <a:ext cx="3735944" cy="35283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 descr="Rplo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132856"/>
            <a:ext cx="4672505" cy="39604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직사각형 8"/>
          <p:cNvSpPr/>
          <p:nvPr/>
        </p:nvSpPr>
        <p:spPr>
          <a:xfrm>
            <a:off x="827584" y="1484784"/>
            <a:ext cx="4907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비정형 데이터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텍스트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마이닝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분석 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137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827584" y="1588730"/>
            <a:ext cx="5019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SNS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데이터 분석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텍스트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마이닝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특징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15616" y="2051086"/>
            <a:ext cx="763284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Social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데이터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디지털데이터를 대상으로 미리 만들어 놓은 사전을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비교하여 단어의 빈도를 분석한다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한계점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사전 작성이 어려움</a:t>
            </a:r>
          </a:p>
          <a:p>
            <a:pPr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KoNLP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한글 자연어 처리 사전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세종사전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카이스트 개발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적용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상용프로그램 사용 권장</a:t>
            </a:r>
          </a:p>
          <a:p>
            <a:pPr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tm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영문 텍스트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마이닝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패키지</a:t>
            </a:r>
          </a:p>
          <a:p>
            <a:pPr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Crawling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시스템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전문 사이트 의뢰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수집</a:t>
            </a:r>
            <a:endParaRPr lang="ko-KR" altLang="en-US" dirty="0">
              <a:solidFill>
                <a:srgbClr val="6F6F6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138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827584" y="1484784"/>
            <a:ext cx="4012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SNS /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문헌 데이터 분석 절차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9632" y="1916832"/>
            <a:ext cx="6624736" cy="3516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토픽분석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단어의 빈도수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형태소 분석으로 사전에 단어 추가</a:t>
            </a:r>
          </a:p>
          <a:p>
            <a:pPr>
              <a:spcBef>
                <a:spcPts val="300"/>
              </a:spcBef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사전과 텍스트 데이터 비교 </a:t>
            </a:r>
            <a:r>
              <a:rPr lang="ko-KR" altLang="en-US" sz="2000" dirty="0" smtClean="0">
                <a:latin typeface="바탕"/>
                <a:ea typeface="바탕"/>
              </a:rPr>
              <a:t>→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단어 빈도 분석</a:t>
            </a:r>
          </a:p>
          <a:p>
            <a:pPr>
              <a:spcBef>
                <a:spcPts val="300"/>
              </a:spcBef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시각화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연관어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분석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관련 단어 분석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>
              <a:spcBef>
                <a:spcPts val="300"/>
              </a:spcBef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특정 단어의 연관단어 빈도 분석</a:t>
            </a:r>
          </a:p>
          <a:p>
            <a:pPr>
              <a:spcBef>
                <a:spcPts val="300"/>
              </a:spcBef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시각화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단어를 기준으로 망 형태로 시각화</a:t>
            </a:r>
          </a:p>
          <a:p>
            <a:pPr>
              <a:spcBef>
                <a:spcPts val="300"/>
              </a:spcBef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감성 분석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단어의 긍정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부정 분석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>
              <a:spcBef>
                <a:spcPts val="300"/>
              </a:spcBef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시각화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긍정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파랑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부정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빨강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불만고객 시각화</a:t>
            </a:r>
            <a:endParaRPr lang="ko-KR" altLang="en-US" sz="2000" dirty="0">
              <a:solidFill>
                <a:srgbClr val="6F6F6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600" y="5589240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b="0" dirty="0" smtClean="0">
                <a:latin typeface="HY궁서" pitchFamily="18" charset="-127"/>
                <a:ea typeface="HY궁서" pitchFamily="18" charset="-127"/>
              </a:rPr>
              <a:t> 형태소 분석 </a:t>
            </a:r>
            <a:r>
              <a:rPr lang="en-US" altLang="ko-KR" b="0" dirty="0" smtClean="0">
                <a:latin typeface="HY궁서" pitchFamily="18" charset="-127"/>
                <a:ea typeface="HY궁서" pitchFamily="18" charset="-127"/>
              </a:rPr>
              <a:t>: </a:t>
            </a:r>
            <a:r>
              <a:rPr lang="ko-KR" altLang="en-US" b="0" dirty="0" smtClean="0">
                <a:latin typeface="HY궁서" pitchFamily="18" charset="-127"/>
                <a:ea typeface="HY궁서" pitchFamily="18" charset="-127"/>
              </a:rPr>
              <a:t>문장을 분해 가능한 최소한의 단위로 분리하는 작업</a:t>
            </a:r>
            <a:endParaRPr lang="ko-KR" altLang="en-US" b="0" dirty="0"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139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135786" y="2682786"/>
            <a:ext cx="65325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############################################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 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1 -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토픽분석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텍스트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마이닝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                          #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         </a:t>
            </a:r>
            <a:r>
              <a:rPr lang="en-US" altLang="ko-KR" dirty="0" smtClean="0">
                <a:latin typeface="바탕"/>
                <a:ea typeface="바탕"/>
              </a:rPr>
              <a:t>√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시각화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단어 빈도수에 따른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    #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############################################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4868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14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960544" y="1628800"/>
            <a:ext cx="2459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히스토그램 시각화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2132856"/>
            <a:ext cx="60486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 가져오기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data(iris) # iris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 가져오기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names(iris) #"child"  "parent"</a:t>
            </a:r>
          </a:p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(iris) # 928   2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head(iris)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Sepal.Length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Sepal.Width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Petal.Length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Petal.Width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Species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summary(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iris$Sepal.Length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summary(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85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140</a:t>
            </a:fld>
            <a:endParaRPr lang="en-US" altLang="ko-KR"/>
          </a:p>
        </p:txBody>
      </p:sp>
      <p:pic>
        <p:nvPicPr>
          <p:cNvPr id="9" name="그림 8" descr="Rplot01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302" r="18593" b="14239"/>
          <a:stretch>
            <a:fillRect/>
          </a:stretch>
        </p:blipFill>
        <p:spPr>
          <a:xfrm>
            <a:off x="5004048" y="2276872"/>
            <a:ext cx="2596006" cy="25109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2309" y="1588730"/>
            <a:ext cx="3070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 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토픽분석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결과물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339588"/>
            <a:ext cx="3113757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547664" y="49318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단어구름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24" y="49318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Pie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차트 시각화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141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31162" y="1908696"/>
            <a:ext cx="7557262" cy="4616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1. java install : http://www.oracle.com/index.html(Oracle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사이트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 -&gt;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프로그램 설치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(64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비트 환경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R(64bit) - java(64bit))</a:t>
            </a:r>
          </a:p>
          <a:p>
            <a:pPr marL="457200" indent="-457200">
              <a:spcBef>
                <a:spcPts val="600"/>
              </a:spcBef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설치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: R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사용을 위한 패키지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Sys.setenv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(JAVA_HOME='C:\\Program Files\\Java\\jre1.8.0_31')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로딩</a:t>
            </a:r>
          </a:p>
          <a:p>
            <a:pPr marL="457200" indent="-457200">
              <a:spcBef>
                <a:spcPts val="600"/>
              </a:spcBef>
            </a:pP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install.packages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(c("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KoNLP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", "tm", "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"))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KoNLP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한글처리 패키지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자바기반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패키지 설치되어야 함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tm -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텍스트 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마이닝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 패키지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단어구름 패키지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결과 출력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757168" y="1475492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토픽분석을 위한 패키지 설치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142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937600" y="1772816"/>
            <a:ext cx="7306808" cy="28469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패키지 설치 확인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KoNLP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library(tm)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>
              <a:spcBef>
                <a:spcPts val="600"/>
              </a:spcBef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KoNLP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에서 제공하는 명사 추출 함수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extractNoun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안녕하세요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홍길동 입니다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.")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명사만 추출하는 함수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[1] "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안녕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"   "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"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143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484784"/>
            <a:ext cx="43547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(abstract.txt)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가져오기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2132856"/>
            <a:ext cx="763284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data = read.csv("C:/Rwork/Part-II/abstract.txt", 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              header=TRUE,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stringsAsFactors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=FALSE)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stringsAsFactors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=FALSE : string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을 범주로 사용하지 않음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data</a:t>
            </a: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(data) </a:t>
            </a:r>
            <a:b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: 300 obs. of  4 variables: -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열 데이터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관찰치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300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데이터 셋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(abstract.txt)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설명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경영학관련 저널에서 초록만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300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개 추출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저널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년도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초록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트위터보다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검증된 텍스트 내용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144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588730"/>
            <a:ext cx="54489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데이터 셋 대상 자료집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(documents)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생성 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2075944"/>
            <a:ext cx="763284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Corpus( ) :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벡터 대상 자료집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(documents)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생성 함수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tm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패키지 제공</a:t>
            </a:r>
          </a:p>
          <a:p>
            <a:pPr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result.text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&lt;- Corpus(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VectorSource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(data[1:100,4])) 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4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번째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(abstract)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만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100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개 추출하여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corpus(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자료집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생성</a:t>
            </a:r>
          </a:p>
          <a:p>
            <a:pPr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result.text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&lt;&lt;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VCorpus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(documents: 100, metadata (corpus/indexed): 0/0)&gt;&gt;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3608" y="4581128"/>
            <a:ext cx="6480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result.text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[is.na(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result.text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)]   &lt;- ""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result.text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# documents: 100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4077072"/>
            <a:ext cx="6444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분석 대상 자료집을 대상으로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NA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를 공백으로 처리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145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588730"/>
            <a:ext cx="3313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세종 사전에 단어 추가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899592" y="2075944"/>
            <a:ext cx="81003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세종 사전 불러오기 </a:t>
            </a:r>
          </a:p>
          <a:p>
            <a:pPr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useSejongDic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() #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87007 word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#Backup was just finished!</a:t>
            </a:r>
          </a:p>
          <a:p>
            <a:pPr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#87007 words were added to dic_user.txt</a:t>
            </a:r>
          </a:p>
          <a:p>
            <a:pPr>
              <a:spcBef>
                <a:spcPts val="600"/>
              </a:spcBef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세종 사전에 없는 단어 추가 </a:t>
            </a:r>
          </a:p>
          <a:p>
            <a:pPr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mergeUserDic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(c("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비정규직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","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", "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한미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fta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"), c("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ncn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")))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ncn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–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명사지시코드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3 words were added to dic_user.txt.</a:t>
            </a:r>
          </a:p>
          <a:p>
            <a:pPr>
              <a:spcBef>
                <a:spcPts val="600"/>
              </a:spcBef>
            </a:pPr>
            <a:endParaRPr lang="ko-KR" altLang="en-US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146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83568" y="1588730"/>
            <a:ext cx="5198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단어추출 사용자 함수 정의 및 단어추출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611560" y="2075944"/>
            <a:ext cx="8388424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(1)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함수 실행 순선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단어추출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문자변환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공백으로 합침</a:t>
            </a:r>
          </a:p>
          <a:p>
            <a:pPr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exNouns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&lt;- function(x) { paste(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extractNoun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as.character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(x)), collapse=" ")}</a:t>
            </a:r>
          </a:p>
          <a:p>
            <a:pPr>
              <a:spcBef>
                <a:spcPts val="600"/>
              </a:spcBef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(2)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exNouns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함수 이용 단어 추출 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형식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sapply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적용 데이터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적용함수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-&gt;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요약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100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개를 대상으로 단어 추출</a:t>
            </a:r>
          </a:p>
          <a:p>
            <a:pPr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result_nouns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sapply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result.text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exNouns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벡터 타입으로 단어 추출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#Warning messages:</a:t>
            </a:r>
          </a:p>
          <a:p>
            <a:pPr>
              <a:spcBef>
                <a:spcPts val="600"/>
              </a:spcBef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(3)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단어 추출 결과</a:t>
            </a:r>
          </a:p>
          <a:p>
            <a:pPr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result_nouns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[1] 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1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번째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백터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요소 보기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[1] "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타인 도움 사람 호 도움 감사 빚 감정 이 보답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....</a:t>
            </a:r>
            <a:endParaRPr lang="ko-KR" altLang="en-US" sz="1600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147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83568" y="1588730"/>
            <a:ext cx="5170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데이터 전처리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부호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수치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불용어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제거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611560" y="2075944"/>
            <a:ext cx="8388424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추출된 단어로 자료집 다시 생성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Corpus(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VectorSource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result_nouns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))</a:t>
            </a:r>
            <a:endParaRPr lang="ko-KR" altLang="en-US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&lt;&lt;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VCorpus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(documents: 100, metadata (corpus/indexed): 0/0)&gt;&gt;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tm_map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removePunctuation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문장부호 제거</a:t>
            </a: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tm_map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removeNumbers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수치 제거</a:t>
            </a: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tm_map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tolower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소문자 변경</a:t>
            </a: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tm_map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removeWords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stopwords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('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english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')) 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불용어제거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:  for, very, and, of, are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등</a:t>
            </a:r>
          </a:p>
          <a:p>
            <a:pPr>
              <a:spcBef>
                <a:spcPts val="600"/>
              </a:spcBef>
            </a:pPr>
            <a:endParaRPr lang="ko-KR" altLang="en-US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inspect(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[1:5])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데이터 전처리 결과 확인</a:t>
            </a:r>
            <a:endParaRPr lang="ko-KR" altLang="en-US" sz="1600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148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83568" y="1588730"/>
            <a:ext cx="4249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단어 선별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단어 길이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 이상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611560" y="2075944"/>
            <a:ext cx="8388424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PlainTextDocument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함수를 이용하여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를 일반문서로 변경</a:t>
            </a:r>
          </a:p>
          <a:p>
            <a:pPr>
              <a:spcBef>
                <a:spcPts val="3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&lt;-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tm_map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PlainTextDocument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>
              <a:spcBef>
                <a:spcPts val="3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TermDocumentMatrix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일반텍스트문서를 대상으로 단어 선별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단어길이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개 이상인 단어만 선별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-&gt; matrix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변경</a:t>
            </a:r>
          </a:p>
          <a:p>
            <a:pPr>
              <a:spcBef>
                <a:spcPts val="3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myTdm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TermDocumentMatrix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myCorpus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control=list(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wordLengths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=c(2,Inf)))</a:t>
            </a:r>
          </a:p>
          <a:p>
            <a:pPr>
              <a:spcBef>
                <a:spcPts val="3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myTdm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(terms: 4791, documents: 100)&gt;&gt;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단어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: 4791, 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문서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: 100</a:t>
            </a:r>
          </a:p>
          <a:p>
            <a:pPr>
              <a:spcBef>
                <a:spcPts val="300"/>
              </a:spcBef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matrix -&gt;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변경</a:t>
            </a:r>
          </a:p>
          <a:p>
            <a:pPr>
              <a:spcBef>
                <a:spcPts val="3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mat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as.data.frame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as.matrix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myTdm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)) </a:t>
            </a:r>
          </a:p>
          <a:p>
            <a:pPr>
              <a:spcBef>
                <a:spcPts val="3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mat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dim(mat) # [1] 4791  100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149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83568" y="1588730"/>
            <a:ext cx="2969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단어 빈도수 구하기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971600" y="2075944"/>
            <a:ext cx="741682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단어 빈도수 구하기 및 내림차순 정렬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wordv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&lt;- sort(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rowSums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(mat), decreasing=TRUE) 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빈도수로 내림차순 정렬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wordv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[1:5] 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상위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개 단어 빈도수 보기 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연구 제품 결과 영향 기업 </a:t>
            </a:r>
          </a:p>
          <a:p>
            <a:pPr>
              <a:spcBef>
                <a:spcPts val="300"/>
              </a:spcBef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# 303  230  172  152  139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568" y="3614246"/>
            <a:ext cx="3838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디자인 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1600" y="4101460"/>
            <a:ext cx="74168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myName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&lt;- names(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wordv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단어 이름 생성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빈도수의 이름 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myName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wordv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단어구름 적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myName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x11( ) 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별도의 창을 띄우는 함수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15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827584" y="1556792"/>
            <a:ext cx="3247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히스토그램 시각화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(parent)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1973158"/>
            <a:ext cx="81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hist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",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mistyrose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",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main="iris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꽃받침 넓이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histogram",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xlim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=c(2.0, 4.5))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mistyrose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 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흐릿한 장미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적용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breaks="FD" : Freedman-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Diaconis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구간 너비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: x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축 이름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main 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xlim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: x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축 범위</a:t>
            </a:r>
            <a:endParaRPr lang="ko-KR" altLang="en-US" sz="16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89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645024"/>
            <a:ext cx="3744416" cy="2818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150</a:t>
            </a:fld>
            <a:endParaRPr lang="en-US" altLang="ko-KR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499" y="1916832"/>
            <a:ext cx="5515797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1115616" y="1412776"/>
            <a:ext cx="3888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디자인 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151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83568" y="1588730"/>
            <a:ext cx="67890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단어구름에 디자인 적용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빈도수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랜덤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회전 등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971600" y="2075944"/>
            <a:ext cx="79928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단어이름과 빈도수로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생성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d &lt;-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(word=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myName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freq=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wordv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(d) # word, freq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변수</a:t>
            </a:r>
          </a:p>
          <a:p>
            <a:pPr>
              <a:spcBef>
                <a:spcPts val="300"/>
              </a:spcBef>
            </a:pPr>
            <a:endParaRPr lang="ko-KR" altLang="en-US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색상 지정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pal &lt;- brewer.pal(12,"Paired") # Set1~Set3</a:t>
            </a:r>
          </a:p>
          <a:p>
            <a:pPr>
              <a:spcBef>
                <a:spcPts val="300"/>
              </a:spcBef>
            </a:pP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폰트 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설정세팅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: "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맑은 고딕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", "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서울남산체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B"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windowsFonts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malgun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windowsFont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맑은 고딕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"))  #windows</a:t>
            </a:r>
          </a:p>
          <a:p>
            <a:pPr>
              <a:spcBef>
                <a:spcPts val="300"/>
              </a:spcBef>
            </a:pP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빈도수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글꼴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회전 등 적용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d$word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d$freq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scale=c(5,1),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min.freq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=3,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random.order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=F,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rot.per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=.1, colors=pal, family="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malgun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>
              <a:spcBef>
                <a:spcPts val="300"/>
              </a:spcBef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400" b="0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단어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빈도수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, 5:1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비율 크기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최소빈도수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랜덤순서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회전비율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0" dirty="0" err="1" smtClean="0">
                <a:latin typeface="맑은 고딕" pitchFamily="50" charset="-127"/>
                <a:ea typeface="맑은 고딕" pitchFamily="50" charset="-127"/>
              </a:rPr>
              <a:t>파렛트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컬러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글꼴 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152</a:t>
            </a:fld>
            <a:endParaRPr lang="en-US" altLang="ko-KR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1115616" y="1412776"/>
            <a:ext cx="3888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디자인 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4286" y="1927858"/>
            <a:ext cx="5858034" cy="4741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153</a:t>
            </a:fld>
            <a:endParaRPr lang="en-US" altLang="ko-KR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1115616" y="1412776"/>
            <a:ext cx="3269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ko-KR" sz="2000" dirty="0" smtClean="0"/>
              <a:t>brewer.pal()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색상 지정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916833"/>
            <a:ext cx="3096344" cy="201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365104"/>
            <a:ext cx="3096344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4365103"/>
            <a:ext cx="295232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0045" y="1916832"/>
            <a:ext cx="3045931" cy="205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1331640" y="3933055"/>
            <a:ext cx="3744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pal &lt;- brewer.pal(12,"Paired")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4680520" y="3933055"/>
            <a:ext cx="3419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 pal &lt;- brewer.pal(12,"Set1") 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4680520" y="6258798"/>
            <a:ext cx="3419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 pal &lt;- brewer.pal(12,"Set3") 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1296144" y="6258798"/>
            <a:ext cx="3419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 pal &lt;- brewer.pal(12,"Set2") 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154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83568" y="1588730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10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차트 시각화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827584" y="2075944"/>
            <a:ext cx="7992888" cy="1762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word &lt;- head(sort(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wordv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decreasing=T), 20) 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상위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개 토픽추출 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pie(word,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=rainbow(10), radius=1) 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파이 차트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무지개색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원크기</a:t>
            </a:r>
            <a:endParaRPr lang="ko-KR" altLang="en-US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pct &lt;- round(word/sum(word)*100, 1) 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백분율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names(word) 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키워드와 백분율 적용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lab &lt;- paste(names(word), "\n", pct, "%“)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3140968"/>
            <a:ext cx="382547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155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135786" y="2682786"/>
            <a:ext cx="66736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##############################################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 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 –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연관어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분석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단어 연관성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                            #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         </a:t>
            </a:r>
            <a:r>
              <a:rPr lang="en-US" altLang="ko-KR" dirty="0" smtClean="0">
                <a:latin typeface="바탕"/>
                <a:ea typeface="바탕"/>
              </a:rPr>
              <a:t>√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시각화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연관어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네트워크 시각화와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근접중심성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##############################################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4868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156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52309" y="1588730"/>
            <a:ext cx="3417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2 :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연관어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분석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결과물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87624" y="494116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연관어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분석 시각화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24" y="4931876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연관어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중요도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중심성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시각화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23184" t="14115" r="20567" b="12011"/>
          <a:stretch>
            <a:fillRect/>
          </a:stretch>
        </p:blipFill>
        <p:spPr bwMode="auto">
          <a:xfrm>
            <a:off x="683568" y="2276872"/>
            <a:ext cx="3744416" cy="2592288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9071" y="2242457"/>
            <a:ext cx="3867385" cy="26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157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31162" y="1962413"/>
            <a:ext cx="8010142" cy="3200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Sys.setenv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(JAVA_HOME='C:\\Program Files\\Java\\jre1.8.0_31')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아래와 같은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Error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발생 시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Sys.setenv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함수로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경로 지정</a:t>
            </a:r>
          </a:p>
          <a:p>
            <a:pPr marL="457200" indent="-457200">
              <a:spcBef>
                <a:spcPts val="600"/>
              </a:spcBef>
            </a:pPr>
            <a:endParaRPr lang="ko-KR" altLang="en-US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(c("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KoNLP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", "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arules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", "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igraph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"))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KoNLP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rJava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라이브러리가 필요함</a:t>
            </a:r>
          </a:p>
          <a:p>
            <a:pPr marL="457200" indent="-457200">
              <a:spcBef>
                <a:spcPts val="600"/>
              </a:spcBef>
            </a:pPr>
            <a:endParaRPr lang="ko-KR" altLang="en-US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arules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연관규칙 라이브러리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igraph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757168" y="1529209"/>
            <a:ext cx="3767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연관어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분석을 위한 패키지 설치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158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588730"/>
            <a:ext cx="43547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(abstract.txt)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가져오기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2132856"/>
            <a:ext cx="7632848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f &lt;- file("C:/Rwork/Part-II/abstractClean.txt", encoding="UTF-8")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fl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readLines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(f) </a:t>
            </a:r>
          </a:p>
          <a:p>
            <a:pPr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incomplete final line found on - Error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발생 시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UTF-8 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인코딩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 방식으로 재 저장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close(f) 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head(fl, 10)</a:t>
            </a:r>
          </a:p>
          <a:p>
            <a:pPr>
              <a:spcBef>
                <a:spcPts val="600"/>
              </a:spcBef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b="0" dirty="0" smtClean="0"/>
              <a:t>[1] "﻿</a:t>
            </a:r>
            <a:r>
              <a:rPr lang="ko-KR" altLang="en-US" sz="1400" b="0" dirty="0" smtClean="0"/>
              <a:t>타인의 도움을 받은 사람은 받은 호의나 도움에 대해 감사를 느끼기도 하지만 빚을 졌다는 감정과 이에 보답을 해야 한다는 의무감을 느낀다</a:t>
            </a:r>
            <a:r>
              <a:rPr lang="en-US" altLang="ko-KR" sz="1400" b="0" dirty="0" smtClean="0"/>
              <a:t>. “</a:t>
            </a:r>
          </a:p>
          <a:p>
            <a:pPr>
              <a:spcBef>
                <a:spcPts val="600"/>
              </a:spcBef>
            </a:pPr>
            <a:r>
              <a:rPr lang="en-US" altLang="ko-KR" sz="1400" b="0" dirty="0" smtClean="0"/>
              <a:t>[2] "</a:t>
            </a:r>
            <a:r>
              <a:rPr lang="ko-KR" altLang="en-US" sz="1400" b="0" dirty="0" smtClean="0"/>
              <a:t>그리고 감사는 받은 도움에 대한 고마움과 이에 대한 호의의 차원에서 </a:t>
            </a:r>
            <a:r>
              <a:rPr lang="ko-KR" altLang="en-US" sz="1400" b="0" dirty="0" err="1" smtClean="0"/>
              <a:t>친사회적</a:t>
            </a:r>
            <a:r>
              <a:rPr lang="ko-KR" altLang="en-US" sz="1400" b="0" dirty="0" smtClean="0"/>
              <a:t> 결과를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신세는 받은 혜택을 되갚아야 된다는 의무감에 의해 </a:t>
            </a:r>
            <a:r>
              <a:rPr lang="ko-KR" altLang="en-US" sz="1400" b="0" dirty="0" err="1" smtClean="0"/>
              <a:t>친사회적</a:t>
            </a:r>
            <a:r>
              <a:rPr lang="ko-KR" altLang="en-US" sz="1400" b="0" dirty="0" smtClean="0"/>
              <a:t> 행동을 보이게 된다</a:t>
            </a:r>
            <a:r>
              <a:rPr lang="en-US" altLang="ko-KR" sz="1400" b="0" dirty="0" smtClean="0"/>
              <a:t>. “</a:t>
            </a:r>
          </a:p>
          <a:p>
            <a:pPr>
              <a:spcBef>
                <a:spcPts val="600"/>
              </a:spcBef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				:</a:t>
            </a:r>
          </a:p>
          <a:p>
            <a:pPr>
              <a:spcBef>
                <a:spcPts val="600"/>
              </a:spcBef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                                                        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생략</a:t>
            </a:r>
            <a:endParaRPr lang="ko-KR" altLang="en-US" sz="1400" b="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159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484784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단어추출 및 단어트랜잭션생성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84887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Map(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extractNoun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fl)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단어 추출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KoNLP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제공 함수</a:t>
            </a: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unique(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중복제거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Warning messages:</a:t>
            </a:r>
            <a:endParaRPr lang="ko-KR" altLang="en-US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sapply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unique)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중복제거 </a:t>
            </a:r>
          </a:p>
          <a:p>
            <a:pPr>
              <a:spcBef>
                <a:spcPts val="6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데이터 전처리</a:t>
            </a: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sapply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function(x) {Filter(function(y) + {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nchar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(y) &lt;= 4 &amp;&amp;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nchar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(y) &gt; 1 &amp;&amp;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is.hangul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(y)},x)} ) </a:t>
            </a: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Filter(function(x){length(x) &gt;= 2},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# 2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자 이상 단어 필터링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names(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&lt;- paste("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", 1:length(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), sep="")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앞쪽에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문자열 붙임 </a:t>
            </a:r>
          </a:p>
          <a:p>
            <a:pPr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names(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wordtran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as(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"transactions") </a:t>
            </a: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wordtran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wordtab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crossTable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wordtran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교차표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작성</a:t>
            </a:r>
          </a:p>
          <a:p>
            <a:pPr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wordtab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16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844824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par(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mfrow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=c(1,2))</a:t>
            </a:r>
          </a:p>
          <a:p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hist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",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="green",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main="iris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꽃받침 넓이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histogram",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xlim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=c(2.0, 4.5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))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확률 밀도로 히스토그램 그리기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연속형변수의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확률 </a:t>
            </a:r>
          </a:p>
          <a:p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hist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",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mistyrose",freq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= F,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main="iris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꽃받침 넓이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histogram",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xlim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=c(2.0, 4.5))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밀도를 기준으로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line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그려준다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lines(density(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="red")</a:t>
            </a:r>
            <a:endParaRPr lang="ko-KR" altLang="en-US" sz="1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475492"/>
            <a:ext cx="305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히스토그램 시각화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(child)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7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3933056"/>
            <a:ext cx="388843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160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571423"/>
            <a:ext cx="3201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단어간 연관규칙 산출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971600" y="2024664"/>
            <a:ext cx="7848872" cy="2916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ares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apriori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wordtran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parameter=list(supp=0.07, conf=0.05))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inspect(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ares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rules &lt;- labels(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ares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ruleSep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=" ")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rules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sapply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(rules,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strsplit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" ",  USE.NAMES=F)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rulemat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do.call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rbind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", rules)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rulemat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161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827584" y="1934537"/>
            <a:ext cx="2448272" cy="433965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sz="1200" b="0" dirty="0" smtClean="0"/>
              <a:t>      [,1]       [,2]        </a:t>
            </a:r>
          </a:p>
          <a:p>
            <a:r>
              <a:rPr lang="en-US" altLang="ko-KR" sz="1200" b="0" dirty="0" smtClean="0"/>
              <a:t> [1,] "{}"       "{</a:t>
            </a:r>
            <a:r>
              <a:rPr lang="ko-KR" altLang="en-US" sz="1200" b="0" dirty="0" smtClean="0"/>
              <a:t>사회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 [2,] "{}"       "{</a:t>
            </a:r>
            <a:r>
              <a:rPr lang="ko-KR" altLang="en-US" sz="1200" b="0" dirty="0" smtClean="0"/>
              <a:t>상호작용</a:t>
            </a:r>
            <a:r>
              <a:rPr lang="en-US" altLang="ko-KR" sz="1200" b="0" dirty="0" smtClean="0"/>
              <a:t>}"</a:t>
            </a:r>
          </a:p>
          <a:p>
            <a:r>
              <a:rPr lang="en-US" altLang="ko-KR" sz="1200" b="0" dirty="0" smtClean="0"/>
              <a:t> [3,] "{}"       "{</a:t>
            </a:r>
            <a:r>
              <a:rPr lang="ko-KR" altLang="en-US" sz="1200" b="0" dirty="0" smtClean="0"/>
              <a:t>감정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 [4,] "{}"       "{</a:t>
            </a:r>
            <a:r>
              <a:rPr lang="ko-KR" altLang="en-US" sz="1200" b="0" dirty="0" smtClean="0"/>
              <a:t>선택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 [5,] "{}"       "{</a:t>
            </a:r>
            <a:r>
              <a:rPr lang="ko-KR" altLang="en-US" sz="1200" b="0" dirty="0" smtClean="0"/>
              <a:t>하기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 [6,] "{}"       "{</a:t>
            </a:r>
            <a:r>
              <a:rPr lang="ko-KR" altLang="en-US" sz="1200" b="0" dirty="0" smtClean="0"/>
              <a:t>지각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 [7,] "{}"       "{</a:t>
            </a:r>
            <a:r>
              <a:rPr lang="ko-KR" altLang="en-US" sz="1200" b="0" dirty="0" smtClean="0"/>
              <a:t>고객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 [8,] "{}"       "{</a:t>
            </a:r>
            <a:r>
              <a:rPr lang="ko-KR" altLang="en-US" sz="1200" b="0" dirty="0" smtClean="0"/>
              <a:t>정보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 [9,] "{}"       "{</a:t>
            </a:r>
            <a:r>
              <a:rPr lang="ko-KR" altLang="en-US" sz="1200" b="0" dirty="0" smtClean="0"/>
              <a:t>확인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[10,] "{}"       "{</a:t>
            </a:r>
            <a:r>
              <a:rPr lang="ko-KR" altLang="en-US" sz="1200" b="0" dirty="0" smtClean="0"/>
              <a:t>이용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[11,] "{}"       "{</a:t>
            </a:r>
            <a:r>
              <a:rPr lang="ko-KR" altLang="en-US" sz="1200" b="0" dirty="0" smtClean="0"/>
              <a:t>만족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[12,] "{}"       "{</a:t>
            </a:r>
            <a:r>
              <a:rPr lang="ko-KR" altLang="en-US" sz="1200" b="0" dirty="0" smtClean="0"/>
              <a:t>특성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[13,] "{}"       "{</a:t>
            </a:r>
            <a:r>
              <a:rPr lang="ko-KR" altLang="en-US" sz="1200" b="0" dirty="0" smtClean="0"/>
              <a:t>시사점</a:t>
            </a:r>
            <a:r>
              <a:rPr lang="en-US" altLang="ko-KR" sz="1200" b="0" dirty="0" smtClean="0"/>
              <a:t>}"  </a:t>
            </a:r>
          </a:p>
          <a:p>
            <a:r>
              <a:rPr lang="en-US" altLang="ko-KR" sz="1200" b="0" dirty="0" smtClean="0"/>
              <a:t>[14,] "{}"       "{</a:t>
            </a:r>
            <a:r>
              <a:rPr lang="ko-KR" altLang="en-US" sz="1200" b="0" dirty="0" smtClean="0"/>
              <a:t>기존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[15,] "{}"       "{</a:t>
            </a:r>
            <a:r>
              <a:rPr lang="ko-KR" altLang="en-US" sz="1200" b="0" dirty="0" smtClean="0"/>
              <a:t>요인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[16,] "{}"       "{</a:t>
            </a:r>
            <a:r>
              <a:rPr lang="ko-KR" altLang="en-US" sz="1200" b="0" dirty="0" smtClean="0"/>
              <a:t>다양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[17,] "{}"       "{</a:t>
            </a:r>
            <a:r>
              <a:rPr lang="ko-KR" altLang="en-US" sz="1200" b="0" dirty="0" smtClean="0"/>
              <a:t>행동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[18,] "{}"       "{</a:t>
            </a:r>
            <a:r>
              <a:rPr lang="ko-KR" altLang="en-US" sz="1200" b="0" dirty="0" smtClean="0"/>
              <a:t>들이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[19,] "{}"       "{</a:t>
            </a:r>
            <a:r>
              <a:rPr lang="ko-KR" altLang="en-US" sz="1200" b="0" dirty="0" smtClean="0"/>
              <a:t>수준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[20,] "{}"       "{</a:t>
            </a:r>
            <a:r>
              <a:rPr lang="ko-KR" altLang="en-US" sz="1200" b="0" dirty="0" smtClean="0"/>
              <a:t>구매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[21,] "{}"       "{</a:t>
            </a:r>
            <a:r>
              <a:rPr lang="ko-KR" altLang="en-US" sz="1200" b="0" dirty="0" smtClean="0"/>
              <a:t>검증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[22,] "{}"       "{</a:t>
            </a:r>
            <a:r>
              <a:rPr lang="ko-KR" altLang="en-US" sz="1200" b="0" dirty="0" smtClean="0"/>
              <a:t>관계</a:t>
            </a:r>
            <a:r>
              <a:rPr lang="en-US" altLang="ko-KR" sz="1200" b="0" dirty="0" smtClean="0"/>
              <a:t>}"   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91880" y="1916832"/>
            <a:ext cx="2448272" cy="433965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sz="1200" b="0" dirty="0" smtClean="0"/>
              <a:t>[23,] "{}"       "{</a:t>
            </a:r>
            <a:r>
              <a:rPr lang="ko-KR" altLang="en-US" sz="1200" b="0" dirty="0" smtClean="0"/>
              <a:t>기업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[24,] "{}"       "{</a:t>
            </a:r>
            <a:r>
              <a:rPr lang="ko-KR" altLang="en-US" sz="1200" b="0" dirty="0" smtClean="0"/>
              <a:t>효과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[25,] "{}"       "{</a:t>
            </a:r>
            <a:r>
              <a:rPr lang="ko-KR" altLang="en-US" sz="1200" b="0" dirty="0" smtClean="0"/>
              <a:t>경우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[26,] "{}"       "{</a:t>
            </a:r>
            <a:r>
              <a:rPr lang="ko-KR" altLang="en-US" sz="1200" b="0" dirty="0" smtClean="0"/>
              <a:t>제시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[27,] "{}"       "{</a:t>
            </a:r>
            <a:r>
              <a:rPr lang="ko-KR" altLang="en-US" sz="1200" b="0" dirty="0" smtClean="0"/>
              <a:t>브랜드</a:t>
            </a:r>
            <a:r>
              <a:rPr lang="en-US" altLang="ko-KR" sz="1200" b="0" dirty="0" smtClean="0"/>
              <a:t>}"  </a:t>
            </a:r>
          </a:p>
          <a:p>
            <a:r>
              <a:rPr lang="en-US" altLang="ko-KR" sz="1200" b="0" dirty="0" smtClean="0"/>
              <a:t>[28,] "{}"       "{</a:t>
            </a:r>
            <a:r>
              <a:rPr lang="ko-KR" altLang="en-US" sz="1200" b="0" dirty="0" smtClean="0"/>
              <a:t>분석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[29,] "{}"       "{</a:t>
            </a:r>
            <a:r>
              <a:rPr lang="ko-KR" altLang="en-US" sz="1200" b="0" dirty="0" smtClean="0"/>
              <a:t>제품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[30,] "{}"       "{</a:t>
            </a:r>
            <a:r>
              <a:rPr lang="ko-KR" altLang="en-US" sz="1200" b="0" dirty="0" smtClean="0"/>
              <a:t>결과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[31,] "{}"       "{</a:t>
            </a:r>
            <a:r>
              <a:rPr lang="ko-KR" altLang="en-US" sz="1200" b="0" dirty="0" smtClean="0"/>
              <a:t>영향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[32,] "{}"       "{</a:t>
            </a:r>
            <a:r>
              <a:rPr lang="ko-KR" altLang="en-US" sz="1200" b="0" dirty="0" smtClean="0"/>
              <a:t>소비자</a:t>
            </a:r>
            <a:r>
              <a:rPr lang="en-US" altLang="ko-KR" sz="1200" b="0" dirty="0" smtClean="0"/>
              <a:t>}"  </a:t>
            </a:r>
          </a:p>
          <a:p>
            <a:r>
              <a:rPr lang="en-US" altLang="ko-KR" sz="1200" b="0" dirty="0" smtClean="0"/>
              <a:t>[33,] "{}"      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[34,] "{</a:t>
            </a:r>
            <a:r>
              <a:rPr lang="ko-KR" altLang="en-US" sz="1200" b="0" dirty="0" smtClean="0"/>
              <a:t>구매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[35,]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구매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[36,] "{</a:t>
            </a:r>
            <a:r>
              <a:rPr lang="ko-KR" altLang="en-US" sz="1200" b="0" dirty="0" smtClean="0"/>
              <a:t>검증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[37,]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검증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[38,] "{</a:t>
            </a:r>
            <a:r>
              <a:rPr lang="ko-KR" altLang="en-US" sz="1200" b="0" dirty="0" smtClean="0"/>
              <a:t>관계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[39,]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관계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[40,] "{</a:t>
            </a:r>
            <a:r>
              <a:rPr lang="ko-KR" altLang="en-US" sz="1200" b="0" dirty="0" smtClean="0"/>
              <a:t>경우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소비자</a:t>
            </a:r>
            <a:r>
              <a:rPr lang="en-US" altLang="ko-KR" sz="1200" b="0" dirty="0" smtClean="0"/>
              <a:t>}"  </a:t>
            </a:r>
          </a:p>
          <a:p>
            <a:r>
              <a:rPr lang="en-US" altLang="ko-KR" sz="1200" b="0" dirty="0" smtClean="0"/>
              <a:t>[41,] "{</a:t>
            </a:r>
            <a:r>
              <a:rPr lang="ko-KR" altLang="en-US" sz="1200" b="0" dirty="0" smtClean="0"/>
              <a:t>소비자</a:t>
            </a:r>
            <a:r>
              <a:rPr lang="en-US" altLang="ko-KR" sz="1200" b="0" dirty="0" smtClean="0"/>
              <a:t>}" "{</a:t>
            </a:r>
            <a:r>
              <a:rPr lang="ko-KR" altLang="en-US" sz="1200" b="0" dirty="0" smtClean="0"/>
              <a:t>경우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[42,] "{</a:t>
            </a:r>
            <a:r>
              <a:rPr lang="ko-KR" altLang="en-US" sz="1200" b="0" dirty="0" smtClean="0"/>
              <a:t>제시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[43,]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제시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[44,] "{</a:t>
            </a:r>
            <a:r>
              <a:rPr lang="ko-KR" altLang="en-US" sz="1200" b="0" dirty="0" smtClean="0"/>
              <a:t>브랜드</a:t>
            </a:r>
            <a:r>
              <a:rPr lang="en-US" altLang="ko-KR" sz="1200" b="0" dirty="0" smtClean="0"/>
              <a:t>}"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[45,]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브랜드</a:t>
            </a:r>
            <a:r>
              <a:rPr lang="en-US" altLang="ko-KR" sz="1200" b="0" dirty="0" smtClean="0"/>
              <a:t>}"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084168" y="1933600"/>
            <a:ext cx="2448272" cy="3600986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sz="1200" b="0" dirty="0" smtClean="0"/>
              <a:t>[46,] "{</a:t>
            </a:r>
            <a:r>
              <a:rPr lang="ko-KR" altLang="en-US" sz="1200" b="0" dirty="0" smtClean="0"/>
              <a:t>분석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[47,]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분석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[48,] "{</a:t>
            </a:r>
            <a:r>
              <a:rPr lang="ko-KR" altLang="en-US" sz="1200" b="0" dirty="0" smtClean="0"/>
              <a:t>제품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소비자</a:t>
            </a:r>
            <a:r>
              <a:rPr lang="en-US" altLang="ko-KR" sz="1200" b="0" dirty="0" smtClean="0"/>
              <a:t>}"  </a:t>
            </a:r>
          </a:p>
          <a:p>
            <a:r>
              <a:rPr lang="en-US" altLang="ko-KR" sz="1200" b="0" dirty="0" smtClean="0"/>
              <a:t>[49,] "{</a:t>
            </a:r>
            <a:r>
              <a:rPr lang="ko-KR" altLang="en-US" sz="1200" b="0" dirty="0" smtClean="0"/>
              <a:t>소비자</a:t>
            </a:r>
            <a:r>
              <a:rPr lang="en-US" altLang="ko-KR" sz="1200" b="0" dirty="0" smtClean="0"/>
              <a:t>}" "{</a:t>
            </a:r>
            <a:r>
              <a:rPr lang="ko-KR" altLang="en-US" sz="1200" b="0" dirty="0" smtClean="0"/>
              <a:t>제품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[50,] "{</a:t>
            </a:r>
            <a:r>
              <a:rPr lang="ko-KR" altLang="en-US" sz="1200" b="0" dirty="0" smtClean="0"/>
              <a:t>제품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연구</a:t>
            </a:r>
          </a:p>
          <a:p>
            <a:r>
              <a:rPr lang="en-US" altLang="ko-KR" sz="1200" b="0" dirty="0" smtClean="0"/>
              <a:t>[50,] "{</a:t>
            </a:r>
            <a:r>
              <a:rPr lang="ko-KR" altLang="en-US" sz="1200" b="0" dirty="0" smtClean="0"/>
              <a:t>제품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[51,]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제품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[52,] "{</a:t>
            </a:r>
            <a:r>
              <a:rPr lang="ko-KR" altLang="en-US" sz="1200" b="0" dirty="0" smtClean="0"/>
              <a:t>결과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영향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[53,] "{</a:t>
            </a:r>
            <a:r>
              <a:rPr lang="ko-KR" altLang="en-US" sz="1200" b="0" dirty="0" smtClean="0"/>
              <a:t>영향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결과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[54,] "{</a:t>
            </a:r>
            <a:r>
              <a:rPr lang="ko-KR" altLang="en-US" sz="1200" b="0" dirty="0" smtClean="0"/>
              <a:t>결과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소비자</a:t>
            </a:r>
            <a:r>
              <a:rPr lang="en-US" altLang="ko-KR" sz="1200" b="0" dirty="0" smtClean="0"/>
              <a:t>}"  </a:t>
            </a:r>
          </a:p>
          <a:p>
            <a:r>
              <a:rPr lang="en-US" altLang="ko-KR" sz="1200" b="0" dirty="0" smtClean="0"/>
              <a:t>[55,] "{</a:t>
            </a:r>
            <a:r>
              <a:rPr lang="ko-KR" altLang="en-US" sz="1200" b="0" dirty="0" smtClean="0"/>
              <a:t>소비자</a:t>
            </a:r>
            <a:r>
              <a:rPr lang="en-US" altLang="ko-KR" sz="1200" b="0" dirty="0" smtClean="0"/>
              <a:t>}" "{</a:t>
            </a:r>
            <a:r>
              <a:rPr lang="ko-KR" altLang="en-US" sz="1200" b="0" dirty="0" smtClean="0"/>
              <a:t>결과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[56,] "{</a:t>
            </a:r>
            <a:r>
              <a:rPr lang="ko-KR" altLang="en-US" sz="1200" b="0" dirty="0" smtClean="0"/>
              <a:t>결과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[57,]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결과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[58,] "{</a:t>
            </a:r>
            <a:r>
              <a:rPr lang="ko-KR" altLang="en-US" sz="1200" b="0" dirty="0" smtClean="0"/>
              <a:t>영향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소비자</a:t>
            </a:r>
            <a:r>
              <a:rPr lang="en-US" altLang="ko-KR" sz="1200" b="0" dirty="0" smtClean="0"/>
              <a:t>}"  </a:t>
            </a:r>
          </a:p>
          <a:p>
            <a:r>
              <a:rPr lang="en-US" altLang="ko-KR" sz="1200" b="0" dirty="0" smtClean="0"/>
              <a:t>[59,] "{</a:t>
            </a:r>
            <a:r>
              <a:rPr lang="ko-KR" altLang="en-US" sz="1200" b="0" dirty="0" smtClean="0"/>
              <a:t>소비자</a:t>
            </a:r>
            <a:r>
              <a:rPr lang="en-US" altLang="ko-KR" sz="1200" b="0" dirty="0" smtClean="0"/>
              <a:t>}" "{</a:t>
            </a:r>
            <a:r>
              <a:rPr lang="ko-KR" altLang="en-US" sz="1200" b="0" dirty="0" smtClean="0"/>
              <a:t>영향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[60,] "{</a:t>
            </a:r>
            <a:r>
              <a:rPr lang="ko-KR" altLang="en-US" sz="1200" b="0" dirty="0" smtClean="0"/>
              <a:t>영향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[61,]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영향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[62,] "{</a:t>
            </a:r>
            <a:r>
              <a:rPr lang="ko-KR" altLang="en-US" sz="1200" b="0" dirty="0" smtClean="0"/>
              <a:t>소비자</a:t>
            </a:r>
            <a:r>
              <a:rPr lang="en-US" altLang="ko-KR" sz="1200" b="0" dirty="0" smtClean="0"/>
              <a:t>}"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 </a:t>
            </a:r>
          </a:p>
          <a:p>
            <a:r>
              <a:rPr lang="en-US" altLang="ko-KR" sz="1200" b="0" dirty="0" smtClean="0"/>
              <a:t>[63,] "{</a:t>
            </a:r>
            <a:r>
              <a:rPr lang="ko-KR" altLang="en-US" sz="1200" b="0" dirty="0" smtClean="0"/>
              <a:t>연구</a:t>
            </a:r>
            <a:r>
              <a:rPr lang="en-US" altLang="ko-KR" sz="1200" b="0" dirty="0" smtClean="0"/>
              <a:t>}"   "{</a:t>
            </a:r>
            <a:r>
              <a:rPr lang="ko-KR" altLang="en-US" sz="1200" b="0" dirty="0" smtClean="0"/>
              <a:t>소비자</a:t>
            </a:r>
            <a:r>
              <a:rPr lang="en-US" altLang="ko-KR" sz="1200" b="0" dirty="0" smtClean="0"/>
              <a:t>}" </a:t>
            </a:r>
            <a:endParaRPr lang="ko-KR" altLang="en-US" sz="1200" b="0" dirty="0"/>
          </a:p>
        </p:txBody>
      </p:sp>
      <p:sp>
        <p:nvSpPr>
          <p:cNvPr id="13" name="직사각형 12"/>
          <p:cNvSpPr/>
          <p:nvPr/>
        </p:nvSpPr>
        <p:spPr>
          <a:xfrm>
            <a:off x="827584" y="1412776"/>
            <a:ext cx="40831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연관규칙에 의한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연관어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결과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162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484784"/>
            <a:ext cx="2274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연관어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시각화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533400"/>
            <a:ext cx="7596336" cy="685800"/>
          </a:xfrm>
        </p:spPr>
        <p:txBody>
          <a:bodyPr/>
          <a:lstStyle/>
          <a:p>
            <a:r>
              <a:rPr lang="en-US" altLang="ko-KR" sz="3600" dirty="0" smtClean="0"/>
              <a:t>9. </a:t>
            </a:r>
            <a:r>
              <a:rPr lang="ko-KR" altLang="en-US" sz="3600" dirty="0" smtClean="0"/>
              <a:t>정형과 비정형 데이터 처리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971600" y="1938025"/>
            <a:ext cx="7848872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연관어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시각화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rulemat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[c(34:63),] 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연관규칙 결과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- {}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제거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(1~33)</a:t>
            </a:r>
          </a:p>
          <a:p>
            <a:pPr>
              <a:spcBef>
                <a:spcPts val="3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ruleg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graph.edgelist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rulemat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[c(34:63),], directed=F) </a:t>
            </a:r>
          </a:p>
          <a:p>
            <a:pPr>
              <a:spcBef>
                <a:spcPts val="3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ruleg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plot.igraph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ruleg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vertex.label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=V(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ruleg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)$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name,vertex.label.cex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=1.2, </a:t>
            </a:r>
          </a:p>
          <a:p>
            <a:pPr>
              <a:spcBef>
                <a:spcPts val="300"/>
              </a:spcBef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vertex.size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=30,layout=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layout.fruchterman.reingold.grid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정점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타원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크기 속성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vertex.label.cex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레이블 크기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vertext.size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6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 cstate="print"/>
          <a:srcRect l="21893" t="14077" r="18016" b="12879"/>
          <a:stretch>
            <a:fillRect/>
          </a:stretch>
        </p:blipFill>
        <p:spPr bwMode="auto">
          <a:xfrm>
            <a:off x="5004048" y="3645024"/>
            <a:ext cx="3096344" cy="304640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9" name="구름 모양 설명선 8"/>
          <p:cNvSpPr/>
          <p:nvPr/>
        </p:nvSpPr>
        <p:spPr bwMode="auto">
          <a:xfrm>
            <a:off x="2555776" y="4221088"/>
            <a:ext cx="2268000" cy="936104"/>
          </a:xfrm>
          <a:prstGeom prst="cloudCallout">
            <a:avLst>
              <a:gd name="adj1" fmla="val 70801"/>
              <a:gd name="adj2" fmla="val 39824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연구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단어 중심 네트워크 형성</a:t>
            </a:r>
            <a:endParaRPr kumimoji="0" lang="ko-KR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17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844824"/>
            <a:ext cx="79928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par(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mfrow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=c(1,1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))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hist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",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mistyrose",freq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= F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main="iris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꽃받침 넓이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histogram",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xlim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=c(2.0, 4.5))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밀도를 기준으로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line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그려준다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lines(density(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="red")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curve(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dnorm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(x, mean=mean(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iris$Sepal.Width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)), 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="blue", add = 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475492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정규분포 곡선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추정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3573017"/>
            <a:ext cx="3888432" cy="296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18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894235" y="1547500"/>
            <a:ext cx="199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산점도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시각화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5963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price&lt;-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runif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(10, min=1, max=100)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1~100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사이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난수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발생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price #price &lt;-c(1:10)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par(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mfrow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=c(2,2)) # 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열 차트 그리기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plot(price, type="l")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유형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실선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plot(price, type="o")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유형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원형과 실선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원형 통과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plot(price, type="h")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직선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plot(price, type="s")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꺾은선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1274" y="3501008"/>
            <a:ext cx="3867150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19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539552" y="1643316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plot()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함수 속성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연결점 문자타입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-&gt; plotting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characher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번호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(1~30)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plot(price, type="o",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=5) #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빈 사각형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plot(price, type="o",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=15)#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채워진 마름모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plot(price, type="o",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=20,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="blue") #color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지정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plot(price, type="o",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=20,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="orange",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=1.5) #character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expension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확대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plot(price, type="o",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=20,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="green",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=2.0,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lwd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=3) #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lwd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: line width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3284984"/>
            <a:ext cx="416764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2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1043608" y="1988840"/>
            <a:ext cx="6768752" cy="2802819"/>
          </a:xfrm>
          <a:prstGeom prst="rect">
            <a:avLst/>
          </a:prstGeom>
          <a:ln>
            <a:solidFill>
              <a:srgbClr val="0E05CB"/>
            </a:solidFill>
            <a:prstDash val="sysDot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이산변수 시각화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연속변수 시각화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동일데이터가 겹친 경우 시각화 표현 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변수 간의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산점도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matrix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차트 결과 파일 저장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칼럼의 속성에 따른 시각화 도구 분류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96756" y="1412776"/>
            <a:ext cx="45464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chap05_DataVisualization </a:t>
            </a:r>
            <a:r>
              <a:rPr lang="ko-KR" altLang="en-US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수업내용</a:t>
            </a:r>
            <a:endParaRPr lang="en-US" altLang="ko-KR" sz="2000" dirty="0" smtClean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20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899592" y="1916832"/>
            <a:ext cx="63367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galton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데이터 셋을 이용한 변수 간 상관관계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parent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child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변수 대상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par(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mfrow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=c(1,1))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plot(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child~parent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, data=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galton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out = lm(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child~parent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, data=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galton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abline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(out, 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="red")</a:t>
            </a:r>
            <a:endParaRPr lang="ko-KR" altLang="en-US" sz="1600" dirty="0" smtClean="0">
              <a:solidFill>
                <a:srgbClr val="0038A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1484784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산점도와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회귀선 시각화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564904"/>
            <a:ext cx="424847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525013" y="6165304"/>
            <a:ext cx="2525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부모와 자식 간 변수 비교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21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899592" y="2643317"/>
            <a:ext cx="7632848" cy="373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1)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데이터프레임으로 변환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단위의 데이터 활용을 위해서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freqData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as.data.frame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(table(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galton$child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galton$parent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freqData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Var1 Var2 Freq(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중복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freqData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154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obs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(928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관측치가 중복 제외한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154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 관측치 생성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names(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freqData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)=c("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child","parent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", "freq")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컬럼에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이름 지정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# 2)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프레임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벡터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수치데이터변환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빈도수에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0.15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곱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가중치 적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parent &lt;- 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as.numeric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as.vector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freqData$parent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child &lt;- 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as.numeric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as.vector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freqData$child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plot(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child~parent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=21, 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="blue", 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bg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="green",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=0.15*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freqData$freq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="parent", </a:t>
            </a:r>
            <a:r>
              <a:rPr lang="en-US" altLang="ko-KR" sz="1600" dirty="0" err="1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ylab</a:t>
            </a:r>
            <a:r>
              <a:rPr lang="en-US" altLang="ko-KR" sz="1600" dirty="0" smtClean="0">
                <a:solidFill>
                  <a:srgbClr val="0038A8"/>
                </a:solidFill>
                <a:latin typeface="맑은 고딕" pitchFamily="50" charset="-127"/>
                <a:ea typeface="맑은 고딕" pitchFamily="50" charset="-127"/>
              </a:rPr>
              <a:t>="child")</a:t>
            </a:r>
            <a:endParaRPr lang="ko-KR" altLang="en-US" sz="1600" dirty="0" smtClean="0">
              <a:solidFill>
                <a:srgbClr val="0038A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56792"/>
            <a:ext cx="7776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중복 데이터 시각화</a:t>
            </a:r>
          </a:p>
          <a:p>
            <a:pPr marL="457200" indent="-457200">
              <a:lnSpc>
                <a:spcPct val="150000"/>
              </a:lnSpc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시간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길이 등과 같이 연속성을 가진 실수 단위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변수값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22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2843808" y="6258798"/>
            <a:ext cx="2525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부모와 자식 간 변수 비교</a:t>
            </a:r>
            <a:endParaRPr lang="ko-KR" altLang="en-US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082334"/>
            <a:ext cx="5256584" cy="408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331640" y="1547500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빈도수를 적용한 가중치 적용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23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827584" y="1628800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변수간 비교 시각화 결과</a:t>
            </a:r>
          </a:p>
        </p:txBody>
      </p:sp>
      <p:pic>
        <p:nvPicPr>
          <p:cNvPr id="8" name="그림 7" descr="Rplot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0860" y="2276872"/>
            <a:ext cx="3914670" cy="342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 descr="Rplot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5824" y="2276872"/>
            <a:ext cx="3954648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24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420888"/>
            <a:ext cx="5472608" cy="425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043608" y="1484784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plot(iris) # iris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데이터를 대상으로 제공되는 모든 차트 그려줌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plot(iris[, -5],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=iris[,5]) # 5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번컬럼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제거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색지정으로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사용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title(main="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다양한 차트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")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25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971600" y="1705854"/>
            <a:ext cx="748883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파일로 차트 저장하기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setwd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("C:/Rwork/Part-II")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폴더 지정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jpeg("iris.jpg", width=720, height=480)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픽셀 지정 가능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plot(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iris$Sepal.Length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iris$Petal.Length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iris$Species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title(main="iris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테이블 산포도 차트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dev.off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장치 종료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"c:/Rwork/Part-II" &lt;-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파일 확인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26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99592" y="1556792"/>
            <a:ext cx="7776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칼럼의 속성에 따른 시각화 도구 분류 </a:t>
            </a:r>
          </a:p>
          <a:p>
            <a:pPr marL="457200" indent="-457200">
              <a:lnSpc>
                <a:spcPct val="150000"/>
              </a:lnSpc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칼럼 수와 자료의 형태에 따라서 시각화 도구가 달라진다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403648" y="2708920"/>
          <a:ext cx="6840760" cy="3456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  <a:gridCol w="1296144"/>
                <a:gridCol w="1368152"/>
                <a:gridCol w="2952328"/>
              </a:tblGrid>
              <a:tr h="49376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칼럼 특성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시각화 도구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칼럼 수</a:t>
                      </a:r>
                      <a:endParaRPr lang="ko-KR" altLang="en-US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수치형</a:t>
                      </a:r>
                      <a:endParaRPr lang="ko-KR" altLang="en-US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범주형</a:t>
                      </a:r>
                      <a:endParaRPr lang="ko-KR" altLang="en-US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hist</a:t>
                      </a:r>
                      <a:r>
                        <a:rPr lang="en-US" altLang="ko-KR" sz="2000" dirty="0" smtClean="0">
                          <a:latin typeface="맑은 고딕" pitchFamily="50" charset="-127"/>
                          <a:ea typeface="맑은 고딕" pitchFamily="50" charset="-127"/>
                        </a:rPr>
                        <a:t>, plot, </a:t>
                      </a:r>
                      <a:r>
                        <a:rPr lang="en-US" altLang="ko-KR" sz="2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barplot</a:t>
                      </a:r>
                      <a:endParaRPr lang="ko-KR" altLang="en-US" sz="2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itchFamily="50" charset="-127"/>
                          <a:ea typeface="맑은 고딕" pitchFamily="50" charset="-127"/>
                        </a:rPr>
                        <a:t>pie, </a:t>
                      </a:r>
                      <a:r>
                        <a:rPr lang="en-US" altLang="ko-KR" sz="2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barplot</a:t>
                      </a:r>
                      <a:endParaRPr lang="ko-KR" altLang="en-US" sz="2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itchFamily="50" charset="-127"/>
                          <a:ea typeface="맑은 고딕" pitchFamily="50" charset="-127"/>
                        </a:rPr>
                        <a:t>plot, </a:t>
                      </a:r>
                      <a:r>
                        <a:rPr lang="en-US" altLang="ko-KR" sz="2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abline</a:t>
                      </a:r>
                      <a:r>
                        <a:rPr lang="en-US" altLang="ko-KR" sz="2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2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boxplot</a:t>
                      </a:r>
                      <a:endParaRPr lang="ko-KR" altLang="en-US" sz="2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itchFamily="50" charset="-127"/>
                          <a:ea typeface="맑은 고딕" pitchFamily="50" charset="-127"/>
                        </a:rPr>
                        <a:t>scatterplot3d</a:t>
                      </a:r>
                      <a:endParaRPr lang="ko-KR" altLang="en-US" sz="2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itchFamily="50" charset="-127"/>
                          <a:ea typeface="맑은 고딕" pitchFamily="50" charset="-127"/>
                        </a:rPr>
                        <a:t>pairs</a:t>
                      </a:r>
                      <a:endParaRPr lang="ko-KR" altLang="en-US" sz="2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27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971600" y="1705854"/>
            <a:ext cx="7488832" cy="2947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Font typeface="Wingdings" pitchFamily="2" charset="2"/>
              <a:buChar char="l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scatterplot3d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setwd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("C:/Rwork/Part-II")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폴더 지정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jpeg("iris.jpg", width=720, height=480)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픽셀 지정 가능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plot(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iris$Sepal.Length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iris$Petal.Length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iris$Species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title(main="iris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테이블 산포도 차트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dev.off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장치 종료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"c:/Rwork/Part-II" &lt;-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파일 확인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2066072"/>
            <a:ext cx="7200800" cy="2400657"/>
          </a:xfrm>
          <a:prstGeom prst="rect">
            <a:avLst/>
          </a:prstGeom>
          <a:ln>
            <a:solidFill>
              <a:srgbClr val="0E05CB"/>
            </a:solidFill>
            <a:prstDash val="sysDot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핸들링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(Data Handling)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수집한 원형 데이터를 데이터 분석의 목적에 맞게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데이터를 가공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처리하는 과정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리모델링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관련 패키지 학습 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관련함수 </a:t>
            </a:r>
            <a:r>
              <a:rPr lang="en-US" altLang="ko-KR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2000" dirty="0" err="1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plyr</a:t>
            </a:r>
            <a:r>
              <a:rPr lang="en-US" altLang="ko-KR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dirty="0" err="1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dplyr</a:t>
            </a:r>
            <a:r>
              <a:rPr lang="en-US" altLang="ko-KR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, reshape, reshape2</a:t>
            </a:r>
            <a:endParaRPr lang="ko-KR" altLang="en-US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6756" y="1412776"/>
            <a:ext cx="39228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chap06_Datahandling </a:t>
            </a:r>
            <a:r>
              <a:rPr lang="ko-KR" altLang="en-US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수업내용</a:t>
            </a:r>
            <a:endParaRPr lang="en-US" altLang="ko-KR" sz="2000" dirty="0" smtClean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8" y="4985881"/>
            <a:ext cx="7200800" cy="1323439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분석에서 가장 많은 시간을 차지하는 것은 데이터를 분석에 필요한 </a:t>
            </a:r>
          </a:p>
          <a:p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형태로 만드는 데이터 전처리 과정이다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실제 데이터 분석 업무에서는 </a:t>
            </a:r>
          </a:p>
          <a:p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모델링이나 시각화에 적합한 형태의 데이터를 얻기 위해서는 복잡한 과정을</a:t>
            </a:r>
          </a:p>
          <a:p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거치게 된다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분석 프로젝트에 절반 이상의 시간이 데이터 전처리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작업에 소요된다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95936" y="4643844"/>
            <a:ext cx="1005403" cy="33855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읽어보기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484784"/>
            <a:ext cx="773991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Plyr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활용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join()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병합 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43608" y="2420888"/>
            <a:ext cx="74168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('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plyr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plyr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로딩</a:t>
            </a:r>
          </a:p>
          <a:p>
            <a:endParaRPr lang="ko-KR" altLang="en-US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병합할 데이터프레임 셋 만들기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 =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(ID = c(1,2,3,4,5), height = c(160,171,173,162,165))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 =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(ID = c(5,4,1,3,2), weight = c(55,73,60,57,80))</a:t>
            </a: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join() :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plyr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제공 함수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 &lt;- join(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x,y,by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='ID') # ID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컬럼으로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조인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15616" y="5301208"/>
            <a:ext cx="2880320" cy="138499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sz="1400" b="0" dirty="0" smtClean="0">
                <a:solidFill>
                  <a:srgbClr val="000000"/>
                </a:solidFill>
              </a:rPr>
              <a:t> ID height weight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</a:rPr>
              <a:t>1  1    160     60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</a:rPr>
              <a:t>2  2    171     80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</a:rPr>
              <a:t>3  3    173     57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</a:rPr>
              <a:t>4  4    162     73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</a:rPr>
              <a:t>5  5    165     55</a:t>
            </a:r>
            <a:endParaRPr lang="ko-KR" alt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3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99592" y="1412776"/>
            <a:ext cx="7776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이산변수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(discrete quantitative data)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시각화</a:t>
            </a:r>
          </a:p>
          <a:p>
            <a:pPr marL="457200" indent="-457200">
              <a:lnSpc>
                <a:spcPct val="150000"/>
              </a:lnSpc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정수단위로 나누어 측정할 수 있는 변수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15616" y="2555026"/>
            <a:ext cx="51125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barplot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형식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막대차트 그리기 함수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230" y="3140968"/>
            <a:ext cx="6603154" cy="341632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none">
            <a:spAutoFit/>
          </a:bodyPr>
          <a:lstStyle/>
          <a:p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help("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barplot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") # </a:t>
            </a:r>
            <a:r>
              <a:rPr lang="en-US" altLang="ko-KR" b="0" dirty="0" err="1" smtClean="0">
                <a:latin typeface="맑은 고딕" pitchFamily="50" charset="-127"/>
                <a:ea typeface="맑은 고딕" pitchFamily="50" charset="-127"/>
              </a:rPr>
              <a:t>barplot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함수 형식 보기 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0" dirty="0" smtClean="0"/>
          </a:p>
          <a:p>
            <a:r>
              <a:rPr lang="en-US" altLang="ko-KR" b="0" dirty="0" err="1" smtClean="0"/>
              <a:t>barplot</a:t>
            </a:r>
            <a:r>
              <a:rPr lang="en-US" altLang="ko-KR" b="0" dirty="0" smtClean="0"/>
              <a:t>(height, width = 1, space = NULL,</a:t>
            </a:r>
          </a:p>
          <a:p>
            <a:r>
              <a:rPr lang="en-US" altLang="ko-KR" b="0" dirty="0" smtClean="0"/>
              <a:t>        names.arg = NULL, </a:t>
            </a:r>
            <a:r>
              <a:rPr lang="en-US" altLang="ko-KR" b="0" dirty="0" err="1" smtClean="0"/>
              <a:t>legend.text</a:t>
            </a:r>
            <a:r>
              <a:rPr lang="en-US" altLang="ko-KR" b="0" dirty="0" smtClean="0"/>
              <a:t> = NULL, beside = FALSE,</a:t>
            </a:r>
          </a:p>
          <a:p>
            <a:r>
              <a:rPr lang="en-US" altLang="ko-KR" b="0" dirty="0" smtClean="0"/>
              <a:t>        </a:t>
            </a:r>
            <a:r>
              <a:rPr lang="en-US" altLang="ko-KR" b="0" dirty="0" err="1" smtClean="0"/>
              <a:t>horiz</a:t>
            </a:r>
            <a:r>
              <a:rPr lang="en-US" altLang="ko-KR" b="0" dirty="0" smtClean="0"/>
              <a:t> = FALSE, density = NULL, angle = 45,</a:t>
            </a:r>
          </a:p>
          <a:p>
            <a:r>
              <a:rPr lang="en-US" altLang="ko-KR" b="0" dirty="0" smtClean="0"/>
              <a:t>        </a:t>
            </a:r>
            <a:r>
              <a:rPr lang="en-US" altLang="ko-KR" b="0" dirty="0" err="1" smtClean="0"/>
              <a:t>col</a:t>
            </a:r>
            <a:r>
              <a:rPr lang="en-US" altLang="ko-KR" b="0" dirty="0" smtClean="0"/>
              <a:t> = NULL, border = par("</a:t>
            </a:r>
            <a:r>
              <a:rPr lang="en-US" altLang="ko-KR" b="0" dirty="0" err="1" smtClean="0"/>
              <a:t>fg</a:t>
            </a:r>
            <a:r>
              <a:rPr lang="en-US" altLang="ko-KR" b="0" dirty="0" smtClean="0"/>
              <a:t>"),</a:t>
            </a:r>
          </a:p>
          <a:p>
            <a:r>
              <a:rPr lang="en-US" altLang="ko-KR" b="0" dirty="0" smtClean="0"/>
              <a:t>        main = NULL, sub = NULL, </a:t>
            </a:r>
            <a:r>
              <a:rPr lang="en-US" altLang="ko-KR" b="0" dirty="0" err="1" smtClean="0"/>
              <a:t>xlab</a:t>
            </a:r>
            <a:r>
              <a:rPr lang="en-US" altLang="ko-KR" b="0" dirty="0" smtClean="0"/>
              <a:t> = NULL, </a:t>
            </a:r>
            <a:r>
              <a:rPr lang="en-US" altLang="ko-KR" b="0" dirty="0" err="1" smtClean="0"/>
              <a:t>ylab</a:t>
            </a:r>
            <a:r>
              <a:rPr lang="en-US" altLang="ko-KR" b="0" dirty="0" smtClean="0"/>
              <a:t> = NULL,</a:t>
            </a:r>
          </a:p>
          <a:p>
            <a:r>
              <a:rPr lang="en-US" altLang="ko-KR" b="0" dirty="0" smtClean="0"/>
              <a:t>        </a:t>
            </a:r>
            <a:r>
              <a:rPr lang="en-US" altLang="ko-KR" b="0" dirty="0" err="1" smtClean="0"/>
              <a:t>xlim</a:t>
            </a:r>
            <a:r>
              <a:rPr lang="en-US" altLang="ko-KR" b="0" dirty="0" smtClean="0"/>
              <a:t> = NULL, </a:t>
            </a:r>
            <a:r>
              <a:rPr lang="en-US" altLang="ko-KR" b="0" dirty="0" err="1" smtClean="0"/>
              <a:t>ylim</a:t>
            </a:r>
            <a:r>
              <a:rPr lang="en-US" altLang="ko-KR" b="0" dirty="0" smtClean="0"/>
              <a:t> = NULL, </a:t>
            </a:r>
            <a:r>
              <a:rPr lang="en-US" altLang="ko-KR" b="0" dirty="0" err="1" smtClean="0"/>
              <a:t>xpd</a:t>
            </a:r>
            <a:r>
              <a:rPr lang="en-US" altLang="ko-KR" b="0" dirty="0" smtClean="0"/>
              <a:t> = TRUE, log = "",</a:t>
            </a:r>
          </a:p>
          <a:p>
            <a:r>
              <a:rPr lang="en-US" altLang="ko-KR" b="0" dirty="0" smtClean="0"/>
              <a:t>        axes = TRUE, </a:t>
            </a:r>
            <a:r>
              <a:rPr lang="en-US" altLang="ko-KR" b="0" dirty="0" err="1" smtClean="0"/>
              <a:t>axisnames</a:t>
            </a:r>
            <a:r>
              <a:rPr lang="en-US" altLang="ko-KR" b="0" dirty="0" smtClean="0"/>
              <a:t> = TRUE,</a:t>
            </a:r>
          </a:p>
          <a:p>
            <a:r>
              <a:rPr lang="en-US" altLang="ko-KR" b="0" dirty="0" smtClean="0"/>
              <a:t>        </a:t>
            </a:r>
            <a:r>
              <a:rPr lang="en-US" altLang="ko-KR" b="0" dirty="0" err="1" smtClean="0"/>
              <a:t>cex.axis</a:t>
            </a:r>
            <a:r>
              <a:rPr lang="en-US" altLang="ko-KR" b="0" dirty="0" smtClean="0"/>
              <a:t> = par("</a:t>
            </a:r>
            <a:r>
              <a:rPr lang="en-US" altLang="ko-KR" b="0" dirty="0" err="1" smtClean="0"/>
              <a:t>cex.axis</a:t>
            </a:r>
            <a:r>
              <a:rPr lang="en-US" altLang="ko-KR" b="0" dirty="0" smtClean="0"/>
              <a:t>"), </a:t>
            </a:r>
            <a:r>
              <a:rPr lang="en-US" altLang="ko-KR" b="0" dirty="0" err="1" smtClean="0"/>
              <a:t>cex.names</a:t>
            </a:r>
            <a:r>
              <a:rPr lang="en-US" altLang="ko-KR" b="0" dirty="0" smtClean="0"/>
              <a:t> = par("</a:t>
            </a:r>
            <a:r>
              <a:rPr lang="en-US" altLang="ko-KR" b="0" dirty="0" err="1" smtClean="0"/>
              <a:t>cex.axis</a:t>
            </a:r>
            <a:r>
              <a:rPr lang="en-US" altLang="ko-KR" b="0" dirty="0" smtClean="0"/>
              <a:t>"),</a:t>
            </a:r>
          </a:p>
          <a:p>
            <a:r>
              <a:rPr lang="en-US" altLang="ko-KR" b="0" dirty="0" smtClean="0"/>
              <a:t>        inside = TRUE, plot = TRUE, axis.lty = 0, offset = 0,</a:t>
            </a:r>
          </a:p>
          <a:p>
            <a:r>
              <a:rPr lang="en-US" altLang="ko-KR" b="0" dirty="0" smtClean="0"/>
              <a:t>        add = FALSE, </a:t>
            </a:r>
            <a:r>
              <a:rPr lang="en-US" altLang="ko-KR" b="0" dirty="0" err="1" smtClean="0"/>
              <a:t>args.legend</a:t>
            </a:r>
            <a:r>
              <a:rPr lang="en-US" altLang="ko-KR" b="0" dirty="0" smtClean="0"/>
              <a:t> = NULL, ...)</a:t>
            </a:r>
            <a:endParaRPr lang="ko-KR" altLang="en-US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9592" y="2017871"/>
            <a:ext cx="7560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 =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(ID = c(1,2,3,4,6), height = c(160,171,173,162,180))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 =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(ID = c(5,4,1,3,2), weight = c(55,73,60,57,80))</a:t>
            </a: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left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조인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 &lt;- join(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x,y,by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='ID') # ID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컬럼으로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left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조인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584" y="1467941"/>
            <a:ext cx="161460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Left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1600" y="3844205"/>
            <a:ext cx="5472608" cy="138499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ID height weight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1  1    160     60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2  2    171     80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3  3    173     57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4  4    162     73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  6    180     NA    &lt;- </a:t>
            </a:r>
            <a:r>
              <a:rPr lang="ko-KR" altLang="en-US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결측치이면</a:t>
            </a:r>
            <a:r>
              <a:rPr lang="ko-KR" altLang="en-US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 </a:t>
            </a:r>
            <a:r>
              <a:rPr lang="ko-KR" altLang="en-US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처리됨</a:t>
            </a:r>
            <a:endParaRPr lang="ko-KR" altLang="en-US" sz="14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9592" y="2017291"/>
            <a:ext cx="79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 &lt;- join(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x,y,by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='ID', type='inner') # type='inner'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값이 있는 것만 조인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584" y="1467361"/>
            <a:ext cx="176202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Inner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43608" y="2835513"/>
            <a:ext cx="5472608" cy="116955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ID height weight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1  1    160     60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2  2    171     80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3  3    173     57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4  4    162     73</a:t>
            </a:r>
            <a:endParaRPr lang="ko-KR" altLang="en-US" sz="14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9592" y="2018452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 &lt;- join(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x,y,by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='ID', type='full') # type='full'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항목 조인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</a:t>
            </a: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584" y="1468522"/>
            <a:ext cx="158088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Full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43608" y="2836674"/>
            <a:ext cx="5472608" cy="1600438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#ID height weight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  1    160     60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  2    171     80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#3  3    173     57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#4  4    162     73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#5  6    180     NA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#6  5     NA     55</a:t>
            </a:r>
            <a:endParaRPr lang="ko-KR" altLang="en-US" sz="14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1988840"/>
            <a:ext cx="7200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 =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(key1 = c(1,1,2,2,3), key2 = c('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a','b','c','d','e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'),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val1 = c(10,20,30,40,50))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 =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(key1 = c(3,2,2,1,1), key2 = c('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e','d','c','b','a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'),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val2 = c(500,400,300,200,100))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x;y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join(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x,y,by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=c('key1', 'key2'))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7584" y="1468522"/>
            <a:ext cx="22569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key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값으로 조인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43608" y="4708301"/>
            <a:ext cx="5472608" cy="138499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key1 key2 val1 val2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    1    a   10  100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    1    b   20  200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#3    2    c   30  300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#4    2    d   40  400</a:t>
            </a:r>
          </a:p>
          <a:p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#5    3    e   50  500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556792"/>
            <a:ext cx="77040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tapply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집단별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그룹별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통계치 구하기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활용도 높음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head(iris) # iris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보기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Sepal.Length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꽃받침 길이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Sepal.Width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꽃받침 너비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Petal.Length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꽃잎 길이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Petal.Width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꽃잎 너비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Species(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꽃의 종류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ts val="600"/>
              </a:spcBef>
            </a:pP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unique(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iris$Species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꽃의 종류 보기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- 3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가지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150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ts val="600"/>
              </a:spcBef>
            </a:pP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꽃의 종류별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(Species)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꽃받침 길이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Sepal.Length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평균 구하기</a:t>
            </a:r>
          </a:p>
          <a:p>
            <a:pPr lvl="1">
              <a:spcBef>
                <a:spcPts val="600"/>
              </a:spcBef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tapply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 형식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tapply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적용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집단변수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tapply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iris$Sepal.Length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iris$Species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mean) 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종별 평균치 </a:t>
            </a:r>
          </a:p>
          <a:p>
            <a:pPr lvl="1">
              <a:spcBef>
                <a:spcPts val="600"/>
              </a:spcBef>
            </a:pP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setosa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versicolor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virginica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>
              <a:spcBef>
                <a:spcPts val="600"/>
              </a:spcBef>
            </a:pP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#5.006      5.936      6.588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722874"/>
            <a:ext cx="59766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arenR" startAt="2"/>
            </a:pP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ddply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집단 변수 대상 통계치 구하기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43608" y="2605549"/>
            <a:ext cx="73448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ddply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plyr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제공 함수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형식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ddply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.(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집단변수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요약집계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컬럼명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설명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집단변수를 기준으로 변수에 함수를 적용하여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컬럼명으로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표현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8512" y="1528331"/>
            <a:ext cx="77399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dplyr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활용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데이터를 분석에 필요한 형태로 만드는 데이터 전처리 관련 함수 제공 패키지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dplyr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패키지의 주요 함수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ko-KR" sz="20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tbl_df</a:t>
            </a:r>
            <a:r>
              <a:rPr lang="en-US" altLang="ko-KR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ko-KR" altLang="en-US" sz="20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화면창</a:t>
            </a:r>
            <a:r>
              <a:rPr lang="ko-KR" altLang="en-US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크기 만큼만 데이터 제공 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ko-KR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filter() : </a:t>
            </a:r>
            <a:r>
              <a:rPr lang="ko-KR" altLang="en-US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지정한 </a:t>
            </a:r>
            <a:r>
              <a:rPr lang="ko-KR" altLang="en-US" sz="20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조건식에</a:t>
            </a:r>
            <a:r>
              <a:rPr lang="ko-KR" altLang="en-US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맞는 데이터 추출</a:t>
            </a:r>
            <a:r>
              <a:rPr lang="en-US" altLang="ko-KR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subset() 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ko-KR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select() : </a:t>
            </a:r>
            <a:r>
              <a:rPr lang="ko-KR" altLang="en-US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열의 추출 </a:t>
            </a:r>
            <a:r>
              <a:rPr lang="en-US" altLang="ko-KR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data[, c(“Year”, “Month”)] 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ko-KR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mutate() : </a:t>
            </a:r>
            <a:r>
              <a:rPr lang="ko-KR" altLang="en-US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 추가 </a:t>
            </a:r>
            <a:r>
              <a:rPr lang="en-US" altLang="ko-KR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transform() 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ko-KR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arrange() : </a:t>
            </a:r>
            <a:r>
              <a:rPr lang="ko-KR" altLang="en-US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정렬 </a:t>
            </a:r>
            <a:r>
              <a:rPr lang="en-US" altLang="ko-KR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order(), sort() 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ko-KR" sz="20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summarise</a:t>
            </a:r>
            <a:r>
              <a:rPr lang="en-US" altLang="ko-KR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ko-KR" altLang="en-US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집계 </a:t>
            </a:r>
            <a:r>
              <a:rPr lang="en-US" altLang="ko-KR" sz="2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aggregate()</a:t>
            </a:r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75656" y="5445224"/>
            <a:ext cx="6336704" cy="830997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</a:rPr>
              <a:t>Hadley Wickham </a:t>
            </a:r>
            <a:r>
              <a:rPr lang="ko-KR" altLang="en-US" sz="1600" dirty="0" smtClean="0">
                <a:solidFill>
                  <a:srgbClr val="000000"/>
                </a:solidFill>
              </a:rPr>
              <a:t>개발 패키지 </a:t>
            </a:r>
            <a:r>
              <a:rPr lang="en-US" altLang="ko-KR" sz="1600" dirty="0" smtClean="0">
                <a:solidFill>
                  <a:srgbClr val="000000"/>
                </a:solidFill>
              </a:rPr>
              <a:t>:  ggplot2, 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plyr</a:t>
            </a:r>
            <a:r>
              <a:rPr lang="en-US" altLang="ko-KR" sz="1600" dirty="0" smtClean="0">
                <a:solidFill>
                  <a:srgbClr val="000000"/>
                </a:solidFill>
              </a:rPr>
              <a:t>, reshape2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000000"/>
                </a:solidFill>
              </a:rPr>
              <a:t>plyr</a:t>
            </a:r>
            <a:r>
              <a:rPr lang="ko-KR" altLang="en-US" sz="1600" dirty="0" smtClean="0">
                <a:solidFill>
                  <a:srgbClr val="000000"/>
                </a:solidFill>
              </a:rPr>
              <a:t>은 </a:t>
            </a:r>
            <a:r>
              <a:rPr lang="en-US" altLang="ko-KR" sz="1600" dirty="0" smtClean="0">
                <a:solidFill>
                  <a:srgbClr val="000000"/>
                </a:solidFill>
              </a:rPr>
              <a:t>R</a:t>
            </a:r>
            <a:r>
              <a:rPr lang="ko-KR" altLang="en-US" sz="1600" dirty="0" smtClean="0">
                <a:solidFill>
                  <a:srgbClr val="000000"/>
                </a:solidFill>
              </a:rPr>
              <a:t>로 개발</a:t>
            </a:r>
            <a:r>
              <a:rPr lang="en-US" altLang="ko-KR" sz="1600" dirty="0" smtClean="0">
                <a:solidFill>
                  <a:srgbClr val="000000"/>
                </a:solidFill>
              </a:rPr>
              <a:t>, 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dplyr</a:t>
            </a:r>
            <a:r>
              <a:rPr lang="ko-KR" altLang="en-US" sz="1600" dirty="0" smtClean="0">
                <a:solidFill>
                  <a:srgbClr val="000000"/>
                </a:solidFill>
              </a:rPr>
              <a:t>은 </a:t>
            </a:r>
            <a:r>
              <a:rPr lang="en-US" altLang="ko-KR" sz="1600" dirty="0" smtClean="0">
                <a:solidFill>
                  <a:srgbClr val="000000"/>
                </a:solidFill>
              </a:rPr>
              <a:t>C++ </a:t>
            </a:r>
            <a:r>
              <a:rPr lang="ko-KR" altLang="en-US" sz="1600" dirty="0" smtClean="0">
                <a:solidFill>
                  <a:srgbClr val="000000"/>
                </a:solidFill>
              </a:rPr>
              <a:t>개발</a:t>
            </a:r>
            <a:r>
              <a:rPr lang="en-US" altLang="ko-KR" sz="1600" dirty="0" smtClean="0">
                <a:solidFill>
                  <a:srgbClr val="000000"/>
                </a:solidFill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</a:rPr>
              <a:t>빠른 처리 속도</a:t>
            </a:r>
            <a:r>
              <a:rPr lang="en-US" altLang="ko-KR" sz="1600" dirty="0" smtClean="0">
                <a:solidFill>
                  <a:srgbClr val="000000"/>
                </a:solidFill>
              </a:rPr>
              <a:t>)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8512" y="1528331"/>
            <a:ext cx="7739912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dplyr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패키지와 데이터 셋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(c("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dplyr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"))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dplyr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</a:pP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2011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년도 미국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휴스턴에서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출발하는 모든 비행기의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이착륙기록이 수록된 것으로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227,496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건의 이착륙기록에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대해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항목을 수집한 데이터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###############################################</a:t>
            </a:r>
            <a:endParaRPr lang="ko-KR" altLang="en-US" sz="14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633846"/>
            <a:ext cx="748883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dim(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차원보기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[1] 227496     21</a:t>
            </a:r>
          </a:p>
          <a:p>
            <a:pPr marL="457200" indent="-457200">
              <a:lnSpc>
                <a:spcPct val="150000"/>
              </a:lnSpc>
            </a:pP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tbl_df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화면창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크기 만큼 데이터 제공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tbl_df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Source: local data frame [227,496 x 21]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8512" y="1722404"/>
            <a:ext cx="8027944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filter(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1,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2)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 이용 데이터 추출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endParaRPr lang="ko-KR" altLang="en-US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1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 데이터 추출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filter(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 Month == 1,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DayofMonth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== 1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and(, or &amp;)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Source: local data frame [552 x 21]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1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혹은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데이터 추출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filter(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Month == 1 | Month == 2) # or(|)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Source: local data frame [36,038 x 21]</a:t>
            </a:r>
            <a:endParaRPr lang="ko-KR" altLang="en-US" sz="14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4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11560" y="1340768"/>
            <a:ext cx="51125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시각화를 위한 데이터 셋 가져오기</a:t>
            </a:r>
          </a:p>
        </p:txBody>
      </p:sp>
      <p:sp>
        <p:nvSpPr>
          <p:cNvPr id="13414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8072" y="1988840"/>
            <a:ext cx="8316416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# </a:t>
            </a:r>
            <a:r>
              <a:rPr lang="ko-KR" altLang="en-US" dirty="0" smtClean="0"/>
              <a:t>막대차트 데이터 생성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chart_data</a:t>
            </a:r>
            <a:r>
              <a:rPr lang="en-US" altLang="ko-KR" dirty="0" smtClean="0"/>
              <a:t> &lt;- c(305,450, 320, 460, 330, 480, 380, 520)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names(</a:t>
            </a:r>
            <a:r>
              <a:rPr lang="en-US" altLang="ko-KR" dirty="0" err="1" smtClean="0"/>
              <a:t>chart_data</a:t>
            </a:r>
            <a:r>
              <a:rPr lang="en-US" altLang="ko-KR" dirty="0" smtClean="0"/>
              <a:t>) &lt;- c("2014 1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>","2015 1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>","2014 2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>","2015 2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>","2014 3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>","2015 3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>","2014 4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>","2015 4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str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chart_data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chart_data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8512" y="1573049"/>
            <a:ext cx="773991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arrange()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함수를 이용한 오름차순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내림차순 정렬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endParaRPr lang="ko-KR" altLang="en-US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년도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도착시간 오름차순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arrange(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Year, Month,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ArrTime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)</a:t>
            </a:r>
          </a:p>
          <a:p>
            <a:pPr marL="914400" lvl="1" indent="-457200">
              <a:lnSpc>
                <a:spcPct val="150000"/>
              </a:lnSpc>
            </a:pP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Month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기준 내림차순 정렬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desc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arrange(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desc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(Month))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528331"/>
            <a:ext cx="86040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3. select(), mutate()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함수를 이용한 열 조작</a:t>
            </a:r>
          </a:p>
          <a:p>
            <a:pPr marL="914400" lvl="1" indent="-457200"/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Year, Month,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DayOfWeek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열을 추출</a:t>
            </a:r>
          </a:p>
          <a:p>
            <a:pPr marL="914400" lvl="1" indent="-457200"/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Year, Month,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DayOfWeek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/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Month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기준 내림차순 정렬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Year, Month,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AirTime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ArrDelay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추출</a:t>
            </a:r>
          </a:p>
          <a:p>
            <a:pPr marL="914400" lvl="1" indent="-457200"/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select(arrange(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desc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(Month)),Year, Month,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AirTime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ArrDelay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/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Year~DayOfWeek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추출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(Year, Month,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DayofMonth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DayofWeek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/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Year:DayOfWeek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/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Year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부터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DayOfWeek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제외한 나머지 열 추출</a:t>
            </a:r>
          </a:p>
          <a:p>
            <a:pPr marL="914400" lvl="1" indent="-457200"/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-(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Year:DayOfWeek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528331"/>
            <a:ext cx="8136904" cy="3467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4. mutate()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함수를 이용하여 열 추가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변형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gain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추가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gain_per_hour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계산에 사용할 수 있음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mutate(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gain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ArrDelay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DepDelay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</a:t>
            </a:r>
            <a:r>
              <a:rPr lang="en-US" altLang="ko-KR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gain_per_hour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gain/(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AirTime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/60))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새로 만든 열을 같은 함수 안에서 바로 사용 가능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..  ...   ...        ...       ...     ...     ...           ...       ...     ...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Variables not shown: 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ActualElapsedTime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AirTime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ArrDelay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DepDelay</a:t>
            </a:r>
            <a:endParaRPr lang="en-US" altLang="ko-KR" sz="14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Origin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chr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Dest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chr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Distance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TaxiIn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TaxiOut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Cancelled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CancellationCode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chr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Diverted (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gain (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gain_per_hour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(dbl)</a:t>
            </a:r>
            <a:endParaRPr lang="ko-KR" altLang="en-US" sz="14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1563757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새로 추가된 열을 같은 함수 안에서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select()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함수로 보기</a:t>
            </a:r>
            <a:endParaRPr lang="ko-KR" altLang="en-US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주의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생성된 열은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추가되지 않음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추가된 열 결과 보기</a:t>
            </a:r>
          </a:p>
          <a:p>
            <a:pPr marL="457200" indent="-457200"/>
            <a:endParaRPr lang="ko-KR" altLang="en-US" sz="14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select(mutate(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gain =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ArrDelay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DepDelay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gain_per_hour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gain/(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AirTime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/60)),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Year, Month,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ArrDelay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DepDelay,gain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gain_per_hour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/>
            <a:endParaRPr lang="en-US" altLang="ko-KR" sz="16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/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#Source: local data frame [227,496 x 6]</a:t>
            </a:r>
          </a:p>
          <a:p>
            <a:pPr marL="457200" indent="-457200"/>
            <a:endParaRPr lang="en-US" altLang="ko-KR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/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#Year Month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ArrDelay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DepDelay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gain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gain_per_hour</a:t>
            </a:r>
            <a:endParaRPr lang="en-US" altLang="ko-KR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/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  2011     1      -10        0  -10    -15.000000</a:t>
            </a:r>
          </a:p>
          <a:p>
            <a:pPr marL="457200" indent="-457200"/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  2011     1       -9        1  -10    -13.333333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1703998"/>
            <a:ext cx="8604448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summarise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함수를 이용한 집계</a:t>
            </a:r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n(), sum(), mean(),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var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(), median()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등의 함수 사용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기초 통계량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summarise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n()) #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n() :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 리턴 함수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평균 출발지연시간 계산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summarise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cnt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n(), delay=mean(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DepDelay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na.rm = TRUE))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Source: local data frame [1 x 1] -&gt;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결과는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 frame</a:t>
            </a:r>
          </a:p>
          <a:p>
            <a:pPr marL="914400" lvl="1" indent="-457200"/>
            <a:endParaRPr lang="en-US" altLang="ko-KR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 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cnt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delay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 227496 9.444951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1412776"/>
            <a:ext cx="87120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6.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group_by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기준변수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함수를 이용한 그룹화</a:t>
            </a:r>
          </a:p>
          <a:p>
            <a:pPr marL="914400" lvl="1" indent="-457200"/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프레임을 대상으로 기준변수로 그룹화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914400" lvl="1" indent="-457200"/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예문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항공기별로 비행편수가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편 이상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평균 비행 거리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2,000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마일 이내의     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평균 연착시간</a:t>
            </a:r>
          </a:p>
          <a:p>
            <a:pPr marL="914400" lvl="1" indent="-457200"/>
            <a:endParaRPr lang="ko-KR" altLang="en-US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비행편수를 구하기 위해서 항공기별 그룹화</a:t>
            </a:r>
          </a:p>
          <a:p>
            <a:pPr marL="914400" lvl="1" indent="-457200"/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planes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group_by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hflights_df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TailNum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TailNum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항공기 일련번호 그룹</a:t>
            </a:r>
          </a:p>
          <a:p>
            <a:pPr marL="914400" lvl="1" indent="-457200"/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planes</a:t>
            </a:r>
          </a:p>
          <a:p>
            <a:pPr marL="914400" lvl="1" indent="-457200"/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항공기별 필요한 변수 요약</a:t>
            </a:r>
          </a:p>
          <a:p>
            <a:pPr marL="914400" lvl="1" indent="-457200"/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planesInfo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summarise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(planes, count = n(), dist=mean(Distance, na.rm=T), </a:t>
            </a:r>
          </a:p>
          <a:p>
            <a:pPr marL="914400" lvl="1" indent="-457200"/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delay=mean(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ArrDelay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na.rm = T))</a:t>
            </a:r>
          </a:p>
          <a:p>
            <a:pPr marL="914400" lvl="1" indent="-457200"/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planesInfo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914400" lvl="1" indent="-457200"/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#Source: local data frame [3,320 x 4]</a:t>
            </a:r>
          </a:p>
          <a:p>
            <a:pPr marL="914400" lvl="1" indent="-457200"/>
            <a:endParaRPr lang="en-US" altLang="ko-KR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 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TailNum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count     dist          delay</a:t>
            </a:r>
          </a:p>
          <a:p>
            <a:pPr marL="914400" lvl="1" indent="-457200"/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 </a:t>
            </a:r>
            <a:r>
              <a:rPr lang="ko-KR" altLang="en-US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항공기   비행편수  평균비행거리  평균연착시간</a:t>
            </a:r>
          </a:p>
          <a:p>
            <a:pPr marL="914400" lvl="1" indent="-457200"/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            795       938.7157         NA</a:t>
            </a:r>
          </a:p>
          <a:p>
            <a:pPr marL="914400" lvl="1" indent="-457200"/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   N0EGMQ    40      1095.2500   1.918919</a:t>
            </a:r>
            <a:endParaRPr lang="ko-KR" altLang="en-US" sz="14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568" y="1628800"/>
            <a:ext cx="784887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planesInfo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# Classes ‘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tbl_df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planesInfo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객체에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count, dist, delay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변수가 추가됨</a:t>
            </a:r>
          </a:p>
          <a:p>
            <a:pPr marL="457200" indent="-457200">
              <a:lnSpc>
                <a:spcPct val="150000"/>
              </a:lnSpc>
            </a:pPr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planesInfo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객체를 대상으로 조건 지정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result &lt;- filter(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planesInfo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count &gt; 20, dist &lt; 2000)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result</a:t>
            </a:r>
          </a:p>
          <a:p>
            <a:pPr marL="457200" indent="-457200"/>
            <a:r>
              <a:rPr lang="pt-BR" altLang="ko-KR" sz="1400" b="0" dirty="0" smtClean="0">
                <a:solidFill>
                  <a:srgbClr val="000000"/>
                </a:solidFill>
              </a:rPr>
              <a:t>Source: local data frame [1,526 x 4]</a:t>
            </a:r>
          </a:p>
          <a:p>
            <a:pPr marL="457200" indent="-457200"/>
            <a:endParaRPr lang="pt-BR" altLang="ko-KR" sz="1400" b="0" dirty="0" smtClean="0">
              <a:solidFill>
                <a:srgbClr val="000000"/>
              </a:solidFill>
            </a:endParaRPr>
          </a:p>
          <a:p>
            <a:pPr marL="457200" indent="-457200"/>
            <a:r>
              <a:rPr lang="pt-BR" altLang="ko-KR" sz="1400" b="0" dirty="0" smtClean="0">
                <a:solidFill>
                  <a:srgbClr val="000000"/>
                </a:solidFill>
              </a:rPr>
              <a:t>   TailNum count      dist     delay</a:t>
            </a:r>
          </a:p>
          <a:p>
            <a:pPr marL="457200" indent="-457200"/>
            <a:r>
              <a:rPr lang="pt-BR" altLang="ko-KR" sz="1400" b="0" dirty="0" smtClean="0">
                <a:solidFill>
                  <a:srgbClr val="000000"/>
                </a:solidFill>
              </a:rPr>
              <a:t>1            795  938.7157        NA</a:t>
            </a:r>
          </a:p>
          <a:p>
            <a:pPr marL="457200" indent="-457200"/>
            <a:r>
              <a:rPr lang="pt-BR" altLang="ko-KR" sz="1400" b="0" dirty="0" smtClean="0">
                <a:solidFill>
                  <a:srgbClr val="000000"/>
                </a:solidFill>
              </a:rPr>
              <a:t>2   N0EGMQ    40 1095.2500  1.918919</a:t>
            </a:r>
          </a:p>
          <a:p>
            <a:pPr marL="457200" indent="-457200"/>
            <a:r>
              <a:rPr lang="pt-BR" altLang="ko-KR" sz="1400" b="0" dirty="0" smtClean="0">
                <a:solidFill>
                  <a:srgbClr val="000000"/>
                </a:solidFill>
              </a:rPr>
              <a:t>3   N10156   317  801.7192  8.199357</a:t>
            </a:r>
            <a:endParaRPr lang="en-US" altLang="ko-KR" sz="14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8512" y="1545173"/>
            <a:ext cx="77399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reshape2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활용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긴 형식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&lt;-&gt;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넓은 형식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reshape2 is a reboot of the reshape package.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reboot :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기본골격만을 대상으로 패키지 개발 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reshape2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주요 함수</a:t>
            </a: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dcast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긴 형식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넓은 형식으로 모양 변경</a:t>
            </a: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melt() :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넓은 형식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긴 형식으로 모양 변경</a:t>
            </a:r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8512" y="1412776"/>
            <a:ext cx="77399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('reshape2')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library(reshape2)</a:t>
            </a:r>
          </a:p>
          <a:p>
            <a:pPr marL="457200" indent="-457200"/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'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긴 형식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'(Long format)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넓은 형식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'(wide format)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데이터 모양 변경</a:t>
            </a:r>
          </a:p>
          <a:p>
            <a:pPr marL="457200" indent="-457200"/>
            <a:endParaRPr lang="en-US" altLang="ko-KR" sz="16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 &lt;- read.csv("c:/Rwork/Part-II/data.csv")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'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넓은 형식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'(wide format)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변형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wide &lt;-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dcast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(data,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Customer_ID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~ Date, sum)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형식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dcast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(wide frame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변경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앞변수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뒤변수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데이터셋을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대상으로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앞변수와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뒤변수의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값이 같은 경우 함수 적용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/>
            <a:endParaRPr lang="en-US" altLang="ko-KR" sz="16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data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대상으로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Customer_ID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변수가 같은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Buy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변수에 합계 계산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Using Buy as value column: use value.var to override. -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정리 대상 변수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(Buy)</a:t>
            </a:r>
          </a:p>
          <a:p>
            <a:pPr marL="457200" indent="-457200"/>
            <a:endParaRPr lang="en-US" altLang="ko-KR" sz="16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wide # Buy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변수에 함수 적용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&lt;–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정리대상 변수</a:t>
            </a:r>
            <a:endParaRPr lang="en-US" altLang="ko-KR" sz="16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1554753"/>
            <a:ext cx="2088232" cy="5078313"/>
          </a:xfrm>
          <a:prstGeom prst="rect">
            <a:avLst/>
          </a:prstGeom>
          <a:ln>
            <a:solidFill>
              <a:srgbClr val="0038A8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Date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Customer_ID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Buy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1  20140101       1   3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2  20140101       2   4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3  20140102       1   2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4  20140102       4   6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5  20140102       5   1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6  20140103       1   5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7  20140103       2   1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8  20140103       4   8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9  20140103       5   5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10 20140104       1   5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11 20140104       2   8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12 20140104       3   5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13 20140105       5   6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14 20140106       2   6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15 20140106       3   6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16 20140107       1   9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17 20140107       5   7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56248" y="2154624"/>
            <a:ext cx="6372000" cy="1200329"/>
          </a:xfrm>
          <a:prstGeom prst="rect">
            <a:avLst/>
          </a:prstGeom>
          <a:ln>
            <a:solidFill>
              <a:srgbClr val="0038A8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</a:rPr>
              <a:t>  </a:t>
            </a:r>
            <a:r>
              <a:rPr lang="en-US" altLang="ko-KR" sz="1200" dirty="0" err="1" smtClean="0">
                <a:solidFill>
                  <a:srgbClr val="000000"/>
                </a:solidFill>
              </a:rPr>
              <a:t>Customer_ID</a:t>
            </a:r>
            <a:r>
              <a:rPr lang="en-US" altLang="ko-KR" sz="1200" dirty="0" smtClean="0">
                <a:solidFill>
                  <a:srgbClr val="000000"/>
                </a:solidFill>
              </a:rPr>
              <a:t> 20140101 20140102 20140103 20140104 20140105 20140106 20140107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1                    1                3               2               5               5              0              0               9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2                    2                4               0               1               8              0              6               0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3                    3                0               0               0               5              0              6               0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4                    4                0               6               8               0              0              0               0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</a:rPr>
              <a:t>5                    5                0               1               5               0              6              0               7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10" name="Shape 9"/>
          <p:cNvCxnSpPr>
            <a:stCxn id="7" idx="3"/>
            <a:endCxn id="8" idx="2"/>
          </p:cNvCxnSpPr>
          <p:nvPr/>
        </p:nvCxnSpPr>
        <p:spPr bwMode="auto">
          <a:xfrm flipV="1">
            <a:off x="2339752" y="3354953"/>
            <a:ext cx="3402496" cy="73895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5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951435" y="1556792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막대차트 시각화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2464" y="1916832"/>
            <a:ext cx="7776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# </a:t>
            </a:r>
            <a:r>
              <a:rPr lang="ko-KR" altLang="en-US" sz="1600" dirty="0" smtClean="0"/>
              <a:t>세로 막대 차트 </a:t>
            </a:r>
          </a:p>
          <a:p>
            <a:r>
              <a:rPr lang="en-US" altLang="ko-KR" sz="1600" dirty="0" err="1" smtClean="0"/>
              <a:t>barplot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chart_data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ylim</a:t>
            </a:r>
            <a:r>
              <a:rPr lang="en-US" altLang="ko-KR" sz="1600" dirty="0" smtClean="0"/>
              <a:t>=c(0,600),  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col</a:t>
            </a:r>
            <a:r>
              <a:rPr lang="en-US" altLang="ko-KR" sz="1600" dirty="0" smtClean="0"/>
              <a:t>=rainbow(8), main ="2014</a:t>
            </a:r>
            <a:r>
              <a:rPr lang="ko-KR" altLang="en-US" sz="1600" dirty="0" smtClean="0"/>
              <a:t>년도 </a:t>
            </a:r>
            <a:r>
              <a:rPr lang="en-US" altLang="ko-KR" sz="1600" dirty="0" err="1" smtClean="0"/>
              <a:t>vs</a:t>
            </a:r>
            <a:r>
              <a:rPr lang="en-US" altLang="ko-KR" sz="1600" dirty="0" smtClean="0"/>
              <a:t> 2015</a:t>
            </a:r>
            <a:r>
              <a:rPr lang="ko-KR" altLang="en-US" sz="1600" dirty="0" smtClean="0"/>
              <a:t>년도 분기별 매출현황 비교</a:t>
            </a:r>
            <a:r>
              <a:rPr lang="en-US" altLang="ko-KR" sz="1600" dirty="0" smtClean="0"/>
              <a:t>") </a:t>
            </a:r>
          </a:p>
          <a:p>
            <a:r>
              <a:rPr lang="en-US" altLang="ko-KR" sz="1600" dirty="0" err="1" smtClean="0"/>
              <a:t>barplot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chart_data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ylim</a:t>
            </a:r>
            <a:r>
              <a:rPr lang="en-US" altLang="ko-KR" sz="1600" dirty="0" smtClean="0"/>
              <a:t>=c(0,600), </a:t>
            </a:r>
            <a:r>
              <a:rPr lang="en-US" altLang="ko-KR" sz="1600" dirty="0" err="1" smtClean="0"/>
              <a:t>ylab</a:t>
            </a:r>
            <a:r>
              <a:rPr lang="en-US" altLang="ko-KR" sz="1600" dirty="0" smtClean="0"/>
              <a:t>="</a:t>
            </a:r>
            <a:r>
              <a:rPr lang="ko-KR" altLang="en-US" sz="1600" dirty="0" smtClean="0"/>
              <a:t>매출액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단위</a:t>
            </a:r>
            <a:r>
              <a:rPr lang="en-US" altLang="ko-KR" sz="1600" dirty="0" smtClean="0"/>
              <a:t>:</a:t>
            </a:r>
            <a:r>
              <a:rPr lang="ko-KR" altLang="en-US" sz="1600" dirty="0" err="1" smtClean="0"/>
              <a:t>만워</a:t>
            </a:r>
            <a:r>
              <a:rPr lang="en-US" altLang="ko-KR" sz="1600" dirty="0" smtClean="0"/>
              <a:t>)", </a:t>
            </a:r>
            <a:r>
              <a:rPr lang="en-US" altLang="ko-KR" sz="1600" dirty="0" err="1" smtClean="0"/>
              <a:t>xlab</a:t>
            </a:r>
            <a:r>
              <a:rPr lang="en-US" altLang="ko-KR" sz="1600" dirty="0" smtClean="0"/>
              <a:t>="</a:t>
            </a:r>
            <a:r>
              <a:rPr lang="ko-KR" altLang="en-US" sz="1600" dirty="0" err="1" smtClean="0"/>
              <a:t>년도별</a:t>
            </a:r>
            <a:r>
              <a:rPr lang="ko-KR" altLang="en-US" sz="1600" dirty="0" smtClean="0"/>
              <a:t> 분기현황</a:t>
            </a:r>
            <a:r>
              <a:rPr lang="en-US" altLang="ko-KR" sz="1600" dirty="0" smtClean="0"/>
              <a:t>",  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col</a:t>
            </a:r>
            <a:r>
              <a:rPr lang="en-US" altLang="ko-KR" sz="1600" dirty="0" smtClean="0"/>
              <a:t>=rainbow(8), main ="2014</a:t>
            </a:r>
            <a:r>
              <a:rPr lang="ko-KR" altLang="en-US" sz="1600" dirty="0" smtClean="0"/>
              <a:t>년도 </a:t>
            </a:r>
            <a:r>
              <a:rPr lang="en-US" altLang="ko-KR" sz="1600" dirty="0" err="1" smtClean="0"/>
              <a:t>vs</a:t>
            </a:r>
            <a:r>
              <a:rPr lang="en-US" altLang="ko-KR" sz="1600" dirty="0" smtClean="0"/>
              <a:t> 2015</a:t>
            </a:r>
            <a:r>
              <a:rPr lang="ko-KR" altLang="en-US" sz="1600" dirty="0" smtClean="0"/>
              <a:t>년도 분기별 매출현황 비교</a:t>
            </a:r>
            <a:r>
              <a:rPr lang="en-US" altLang="ko-KR" sz="1600" dirty="0" smtClean="0"/>
              <a:t>")</a:t>
            </a:r>
            <a:endParaRPr lang="ko-KR" altLang="en-US" sz="1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645024"/>
            <a:ext cx="4202381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데이터 조작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50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8512" y="1553592"/>
            <a:ext cx="7739912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melt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 이용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넓은 형식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긴 형식 변경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형식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melt(long frame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변경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id='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열이름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변수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')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해설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데이터셋을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대상으로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지정된 변수 기준으로 긴 형식 모양 변경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 &lt;- melt(wide, id='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Customer_ID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')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# x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객체의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컬럼명을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확인한 후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UserID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Date, Buy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이름으로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컬럼명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수정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sz="1600" dirty="0" err="1" smtClean="0">
                <a:solidFill>
                  <a:srgbClr val="000000"/>
                </a:solidFill>
              </a:rPr>
              <a:t>colnames</a:t>
            </a:r>
            <a:r>
              <a:rPr lang="en-US" altLang="ko-KR" sz="1600" dirty="0" smtClean="0">
                <a:solidFill>
                  <a:srgbClr val="000000"/>
                </a:solidFill>
              </a:rPr>
              <a:t>(x)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z="1600" dirty="0" smtClean="0">
                <a:solidFill>
                  <a:srgbClr val="000000"/>
                </a:solidFill>
              </a:rPr>
              <a:t>name &lt;- c("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UserID</a:t>
            </a:r>
            <a:r>
              <a:rPr lang="en-US" altLang="ko-KR" sz="1600" dirty="0" smtClean="0">
                <a:solidFill>
                  <a:srgbClr val="000000"/>
                </a:solidFill>
              </a:rPr>
              <a:t>", "Date", "Buy")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z="1600" dirty="0" err="1" smtClean="0">
                <a:solidFill>
                  <a:srgbClr val="000000"/>
                </a:solidFill>
              </a:rPr>
              <a:t>colnames</a:t>
            </a:r>
            <a:r>
              <a:rPr lang="en-US" altLang="ko-KR" sz="1600" dirty="0" smtClean="0">
                <a:solidFill>
                  <a:srgbClr val="000000"/>
                </a:solidFill>
              </a:rPr>
              <a:t>(x) &lt;- name   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z="1600" dirty="0" smtClean="0">
                <a:solidFill>
                  <a:srgbClr val="000000"/>
                </a:solidFill>
              </a:rPr>
              <a:t>head(x)</a:t>
            </a:r>
            <a:endParaRPr lang="en-US" altLang="ko-KR" sz="16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51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1043608" y="1988840"/>
            <a:ext cx="6768752" cy="3785652"/>
          </a:xfrm>
          <a:prstGeom prst="rect">
            <a:avLst/>
          </a:prstGeom>
          <a:ln>
            <a:solidFill>
              <a:srgbClr val="0E05CB"/>
            </a:solidFill>
            <a:prstDash val="sysDot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탐색적 데이터 조회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결측값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(NA)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처리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극단치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이상치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발견과 정제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코딩 변경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탐색적 분석을 위한 시각화 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파생변수 생성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정제된 데이터 저장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표본 샘플링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6756" y="1412776"/>
            <a:ext cx="47218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chap07_DataPreprocessing </a:t>
            </a:r>
            <a:r>
              <a:rPr lang="ko-KR" altLang="en-US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수업내용</a:t>
            </a:r>
            <a:endParaRPr lang="en-US" altLang="ko-KR" sz="2000" dirty="0" smtClean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52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1456323"/>
            <a:ext cx="8064896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탐색적 데이터 분석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spcBef>
                <a:spcPts val="600"/>
              </a:spcBef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spcBef>
                <a:spcPts val="600"/>
              </a:spcBef>
              <a:buFont typeface="Wingdings" pitchFamily="2" charset="2"/>
              <a:buChar char="l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셋 보기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print(dataset) 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View(dataset)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별도의 데이터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뷰어창에서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출력됨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정렬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간단이 앞쪽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뒤쪽 조회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head(dataset)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앞부분 데이터 셋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tail(dataset)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끝부분 데이터 셋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head(dataset, 10)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앞부분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03648" y="5230941"/>
            <a:ext cx="6048672" cy="64633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# resident gender job  age   position  price    survey</a:t>
            </a:r>
          </a:p>
          <a:p>
            <a:r>
              <a:rPr lang="en-US" altLang="ko-KR" dirty="0" smtClean="0"/>
              <a:t>#    </a:t>
            </a:r>
            <a:r>
              <a:rPr lang="ko-KR" altLang="en-US" dirty="0" smtClean="0"/>
              <a:t>명목      명목   명목 비율       서열       비율      등간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203848" y="4869160"/>
            <a:ext cx="26853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data Mart(dataset.csv)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53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112196" y="1637799"/>
            <a:ext cx="7817522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데이터 셋 구조보기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#dataset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에 들어 있는 세부 정보항목 조회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names(dataset) </a:t>
            </a:r>
            <a:r>
              <a:rPr lang="en-US" altLang="ko-KR" b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smtClean="0">
                <a:latin typeface="맑은 고딕" pitchFamily="50" charset="-127"/>
                <a:ea typeface="맑은 고딕" pitchFamily="50" charset="-127"/>
              </a:rPr>
              <a:t>변수명</a:t>
            </a:r>
            <a:r>
              <a:rPr lang="en-US" altLang="ko-KR" b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smtClean="0"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en-US" altLang="ko-KR" b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attributes(dataset) </a:t>
            </a:r>
            <a:r>
              <a:rPr lang="en-US" altLang="ko-KR" b="0" smtClean="0">
                <a:latin typeface="맑은 고딕" pitchFamily="50" charset="-127"/>
                <a:ea typeface="맑은 고딕" pitchFamily="50" charset="-127"/>
              </a:rPr>
              <a:t># names(</a:t>
            </a:r>
            <a:r>
              <a:rPr lang="ko-KR" altLang="en-US" b="0" smtClean="0">
                <a:latin typeface="맑은 고딕" pitchFamily="50" charset="-127"/>
                <a:ea typeface="맑은 고딕" pitchFamily="50" charset="-127"/>
              </a:rPr>
              <a:t>열이름</a:t>
            </a:r>
            <a:r>
              <a:rPr lang="en-US" altLang="ko-KR" b="0" smtClean="0">
                <a:latin typeface="맑은 고딕" pitchFamily="50" charset="-127"/>
                <a:ea typeface="맑은 고딕" pitchFamily="50" charset="-127"/>
              </a:rPr>
              <a:t>), class, row.names(</a:t>
            </a:r>
            <a:r>
              <a:rPr lang="ko-KR" altLang="en-US" b="0" smtClean="0">
                <a:latin typeface="맑은 고딕" pitchFamily="50" charset="-127"/>
                <a:ea typeface="맑은 고딕" pitchFamily="50" charset="-127"/>
              </a:rPr>
              <a:t>행이름</a:t>
            </a:r>
            <a:r>
              <a:rPr lang="en-US" altLang="ko-KR" b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str(dataset) </a:t>
            </a:r>
            <a:r>
              <a:rPr lang="en-US" altLang="ko-KR" b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smtClean="0">
                <a:latin typeface="맑은 고딕" pitchFamily="50" charset="-127"/>
                <a:ea typeface="맑은 고딕" pitchFamily="50" charset="-127"/>
              </a:rPr>
              <a:t>데이터 구조보기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54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714348" y="1571612"/>
            <a:ext cx="75724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데이터 셋 조회 </a:t>
            </a:r>
            <a:endParaRPr lang="en-US" altLang="ko-KR" smtClean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#dataset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데이터 중 특정변수 조회</a:t>
            </a:r>
          </a:p>
          <a:p>
            <a:pPr lvl="1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dataset$age # [1] [27] [148] age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값의 색인</a:t>
            </a:r>
          </a:p>
          <a:p>
            <a:pPr lvl="1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dataset$resident</a:t>
            </a:r>
          </a:p>
          <a:p>
            <a:pPr lvl="1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length(dataset$age) # data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수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-300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개 </a:t>
            </a:r>
          </a:p>
          <a:p>
            <a:pPr lvl="1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x &lt;- dataset$gender #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결과를 변수에 저장</a:t>
            </a:r>
          </a:p>
          <a:p>
            <a:pPr lvl="1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y &lt;- dataset$price</a:t>
            </a:r>
          </a:p>
          <a:p>
            <a:pPr lvl="1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x;y</a:t>
            </a:r>
          </a:p>
          <a:p>
            <a:pPr lvl="1"/>
            <a:endParaRPr lang="en-US" altLang="ko-KR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plot(dataset$price) #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산점도 형태 전반적인 가격분포 보기</a:t>
            </a:r>
          </a:p>
          <a:p>
            <a:pPr lvl="1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$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기호 대신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[""]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기호를 이용한 특정변수 조회</a:t>
            </a:r>
          </a:p>
          <a:p>
            <a:pPr lvl="1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dataset["gender"] </a:t>
            </a:r>
          </a:p>
          <a:p>
            <a:pPr lvl="1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dataset["price"]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322" y="2071678"/>
            <a:ext cx="308307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55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1071538" y="1884219"/>
            <a:ext cx="7572428" cy="211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색인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(index)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으로 변수의 위치값 조회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dataset[2] #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두번째 컬럼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(gender)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dataset[6] #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여섯번째 컬럼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(price)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dataset[3,] #3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번째 관찰치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열 공통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dataset[,3] #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전체행의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번째 변수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) -&gt;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행 공통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56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928662" y="1500174"/>
            <a:ext cx="7572428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dataset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데이터 중 변수를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개 이상 조회하는 경우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dataset[c("job","price")]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dataset[c(2,6)] # gender, price</a:t>
            </a:r>
          </a:p>
          <a:p>
            <a:pPr>
              <a:lnSpc>
                <a:spcPct val="150000"/>
              </a:lnSpc>
            </a:pPr>
            <a:endParaRPr lang="en-US" altLang="ko-KR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dataset[c(1,2,3)] #resident,gender,age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dataset[c(1:3)] #resident,gender,age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dataset[c(2,4:6,3,1)] #gender,age,position,price,job,resident</a:t>
            </a:r>
          </a:p>
          <a:p>
            <a:pPr>
              <a:lnSpc>
                <a:spcPct val="150000"/>
              </a:lnSpc>
            </a:pPr>
            <a:endParaRPr lang="en-US" altLang="ko-KR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dataset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데이터 중 특정 행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열을 지정해 조회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dataset[,c(2:4)] #2~4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(gender job age)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-&gt; test[c(2:4)]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과 동일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dataset[c(2:4),] #2~4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행 전체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dataset[-c(1:100),] # 1~100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행 제외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57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99592" y="1556792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결측값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(NA)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처리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summary(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dataset$price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결측치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확인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-&gt; NA's - 30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sum(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dataset$price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# NA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출력</a:t>
            </a:r>
          </a:p>
          <a:p>
            <a:pPr marL="914400" lvl="1" indent="-457200">
              <a:spcBef>
                <a:spcPts val="600"/>
              </a:spcBef>
            </a:pP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결측데이터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제거 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sum(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dataset$price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na.rm=T) # 2362.9</a:t>
            </a:r>
          </a:p>
          <a:p>
            <a:pPr marL="914400" lvl="1" indent="-457200">
              <a:spcBef>
                <a:spcPts val="600"/>
              </a:spcBef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결측데이터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제거 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 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price2 &lt;-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na.omit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dataset$price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# price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있는 모든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NA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제거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sum(price2) # 2362.9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length(price2) # 270 -&gt; 30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 제거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58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11560" y="1556792"/>
            <a:ext cx="8208912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 startAt="3"/>
            </a:pP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극단치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발견과 정제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spcBef>
                <a:spcPts val="600"/>
              </a:spcBef>
            </a:pP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  <a:buAutoNum type="arabicParenBoth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범주형 변수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극단치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처리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gender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outlier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gender &lt;-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dataset$gender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hist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(gender)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히스토그램으로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outlier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table(gender)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빈도수로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outlier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pie(table(gender)) #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파이 차트로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outlier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074" y="1785926"/>
            <a:ext cx="2670265" cy="22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59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504496" y="1556792"/>
            <a:ext cx="85320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성별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정제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subset()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함수 이용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data &lt;- subset(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data,data$gender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== 1 |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data$gender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== 2)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data # gender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변수 데이터 정제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length(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data$gender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# 232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 정제됨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pie(table(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data$gender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))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483768" y="2852936"/>
            <a:ext cx="5514020" cy="3800660"/>
            <a:chOff x="2483768" y="2852936"/>
            <a:chExt cx="5514020" cy="3800660"/>
          </a:xfrm>
        </p:grpSpPr>
        <p:pic>
          <p:nvPicPr>
            <p:cNvPr id="8" name="그림 7" descr="Rplot.pn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31" r="20833" b="5007"/>
            <a:stretch>
              <a:fillRect/>
            </a:stretch>
          </p:blipFill>
          <p:spPr>
            <a:xfrm>
              <a:off x="5868144" y="2852936"/>
              <a:ext cx="2129644" cy="2216484"/>
            </a:xfrm>
            <a:prstGeom prst="rect">
              <a:avLst/>
            </a:prstGeom>
          </p:spPr>
        </p:pic>
        <p:pic>
          <p:nvPicPr>
            <p:cNvPr id="9" name="그림 8" descr="Rplot20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295" t="16652" r="20937" b="19472"/>
            <a:stretch>
              <a:fillRect/>
            </a:stretch>
          </p:blipFill>
          <p:spPr>
            <a:xfrm>
              <a:off x="2483768" y="4221088"/>
              <a:ext cx="2448272" cy="2432508"/>
            </a:xfrm>
            <a:prstGeom prst="rect">
              <a:avLst/>
            </a:prstGeom>
          </p:spPr>
        </p:pic>
        <p:cxnSp>
          <p:nvCxnSpPr>
            <p:cNvPr id="10" name="Shape 9"/>
            <p:cNvCxnSpPr>
              <a:stCxn id="8" idx="1"/>
              <a:endCxn id="9" idx="3"/>
            </p:cNvCxnSpPr>
            <p:nvPr/>
          </p:nvCxnSpPr>
          <p:spPr bwMode="auto">
            <a:xfrm rot="10800000" flipV="1">
              <a:off x="4932040" y="3961178"/>
              <a:ext cx="936104" cy="1476164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6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683568" y="1412776"/>
            <a:ext cx="268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가로막대 차트 시각화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568" y="1829142"/>
            <a:ext cx="74168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barplot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chart_data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xlim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=c(0,600),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horiz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=TRUE, </a:t>
            </a:r>
          </a:p>
          <a:p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매출액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단위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만워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)",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ylab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600" b="0" dirty="0" err="1" smtClean="0">
                <a:latin typeface="맑은 고딕" pitchFamily="50" charset="-127"/>
                <a:ea typeface="맑은 고딕" pitchFamily="50" charset="-127"/>
              </a:rPr>
              <a:t>년도별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 분기현황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",  </a:t>
            </a:r>
          </a:p>
          <a:p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=rainbow(8), </a:t>
            </a:r>
          </a:p>
          <a:p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       main ="2014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년도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vs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2015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년도 분기별 매출현황 비교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")</a:t>
            </a:r>
            <a:endParaRPr lang="ko-KR" altLang="en-US" sz="1600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068960"/>
            <a:ext cx="4404915" cy="2895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60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11560" y="1556792"/>
            <a:ext cx="820891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연속형 변수 극단치 처리</a:t>
            </a:r>
          </a:p>
          <a:p>
            <a:pPr marL="914400" lvl="1" indent="-457200">
              <a:spcBef>
                <a:spcPts val="600"/>
              </a:spcBef>
            </a:pPr>
            <a:endParaRPr lang="en-US" altLang="ko-KR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price outlier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확인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dataset$price #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세부 데이터 보기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length(dataset$price) #300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(NA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포함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plot(dataset$price) #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산점도 형태 전반적인 가격분포 보기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summary(dataset$price) # -457~675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범위확인</a:t>
            </a:r>
            <a:endParaRPr lang="en-US" altLang="ko-KR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61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11560" y="1556792"/>
            <a:ext cx="8208912" cy="1931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price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변수 정제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(2~8) 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 &lt;- subset(dataset, dataset$price &gt;= 2 &amp; dataset$price &lt;= 8)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length(data$price) #251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(49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개 정제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stem(data$price) #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줄기와 잎 도표보기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2976" y="3609240"/>
            <a:ext cx="6072230" cy="2605842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400" b="0" smtClean="0"/>
              <a:t>The decimal point is at the |</a:t>
            </a:r>
          </a:p>
          <a:p>
            <a:pPr>
              <a:lnSpc>
                <a:spcPts val="1400"/>
              </a:lnSpc>
            </a:pPr>
            <a:endParaRPr lang="en-US" altLang="ko-KR" sz="1400" b="0" smtClean="0"/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2 | 133</a:t>
            </a:r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2 | </a:t>
            </a:r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3 | 000003344</a:t>
            </a:r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3 | 555589</a:t>
            </a:r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4 | 0000000000000011111111122233333444</a:t>
            </a:r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4 | 566666777889999</a:t>
            </a:r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5 | 000000000000000000111111111112222222223333344444</a:t>
            </a:r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5 | 5555555556677777788899</a:t>
            </a:r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6 | 000000000001111112222222222222333333333333334444444</a:t>
            </a:r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6 | 5555777777788889999</a:t>
            </a:r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7 | 000111122</a:t>
            </a:r>
          </a:p>
          <a:p>
            <a:pPr>
              <a:lnSpc>
                <a:spcPts val="1400"/>
              </a:lnSpc>
            </a:pPr>
            <a:r>
              <a:rPr lang="en-US" altLang="ko-KR" sz="1400" b="0" smtClean="0"/>
              <a:t>  7 | 7799</a:t>
            </a:r>
            <a:endParaRPr lang="ko-KR" altLang="en-US" sz="14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62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11560" y="1556792"/>
            <a:ext cx="8208912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age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NA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발견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summary(data$age) # Min(20), Max(69), NA(16)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length(data$age) # 251</a:t>
            </a:r>
          </a:p>
          <a:p>
            <a:pPr marL="914400" lvl="1" indent="-457200">
              <a:spcBef>
                <a:spcPts val="600"/>
              </a:spcBef>
            </a:pPr>
            <a:endParaRPr lang="en-US" altLang="ko-KR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age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변수 정제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(20~69)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data &lt;- subset(data,data$age &gt;= 20 &amp; data$age &lt;= 69)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length(data$age) # 235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(16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정제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box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플로팅으로 평균연령 분석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boxplot(data$age) # 45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대 중반 평균 연령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7884" y="3857628"/>
            <a:ext cx="277842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63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83568" y="1628800"/>
            <a:ext cx="8208912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코딩변경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변수변환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리코딩 하기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데이터의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가독성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척도 변경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최초 코딩 내용 변경을 목적으로 수행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문자열로 리코딩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청년층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중년층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장년층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14400" lvl="1" indent="-457200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data$age2[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data$age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&lt;= 30] &lt;-"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청년층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</a:t>
            </a:r>
          </a:p>
          <a:p>
            <a:pPr marL="914400" lvl="1" indent="-457200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data$age2[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data$age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&gt; 30 &amp;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data$age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&lt;=45] &lt;-"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중년층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</a:t>
            </a:r>
          </a:p>
          <a:p>
            <a:pPr marL="914400" lvl="1" indent="-457200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data$age2[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data$age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&gt; 45] &lt;-"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장년층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</a:t>
            </a:r>
          </a:p>
          <a:p>
            <a:pPr marL="914400" lvl="1" indent="-457200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head(data) # data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테이블 전체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age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age2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비교</a:t>
            </a:r>
          </a:p>
          <a:p>
            <a:pPr marL="914400" lvl="1" indent="-457200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head(data[c("age","age2")]) # 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개만 지정</a:t>
            </a:r>
          </a:p>
          <a:p>
            <a:pPr marL="914400" lvl="1" indent="-457200"/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age  age2</a:t>
            </a:r>
          </a:p>
          <a:p>
            <a:pPr marL="914400" lvl="1" indent="-457200"/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26 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청년층</a:t>
            </a:r>
          </a:p>
          <a:p>
            <a:pPr marL="914400" lvl="1" indent="-457200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head(data) # dataset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테이블 전체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age2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생성</a:t>
            </a:r>
          </a:p>
          <a:p>
            <a:pPr marL="914400" lvl="1" indent="-457200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head(data[c("age","age2")]) # 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개만 지정</a:t>
            </a:r>
          </a:p>
          <a:p>
            <a:pPr marL="914400" lvl="1" indent="-457200"/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age  age2  age3</a:t>
            </a:r>
          </a:p>
          <a:p>
            <a:pPr marL="914400" lvl="1" indent="-457200"/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# 26 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청년층 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64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83568" y="1575060"/>
            <a:ext cx="8208912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 startAt="4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코딩변경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역코딩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긍정순서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(1 -&gt; 5, 5 -&gt; 1 )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data$survey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survey &lt;-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data$survey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csurvey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&lt;- 6-survey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csurvey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survey  #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역코딩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결과와 비교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data$survey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csurvey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# data set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survery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변수 수정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head(data) # survey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결과 확인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9632" y="4565446"/>
            <a:ext cx="4572000" cy="1815882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>
            <a:spAutoFit/>
          </a:bodyPr>
          <a:lstStyle/>
          <a:p>
            <a:r>
              <a:rPr lang="en-US" altLang="ko-KR" sz="1600" b="0" dirty="0" smtClean="0"/>
              <a:t> resident gender job age position price survey</a:t>
            </a:r>
          </a:p>
          <a:p>
            <a:r>
              <a:rPr lang="en-US" altLang="ko-KR" sz="1600" b="0" dirty="0" smtClean="0"/>
              <a:t>1        1      1   1  26        2   5.1      1</a:t>
            </a:r>
          </a:p>
          <a:p>
            <a:r>
              <a:rPr lang="en-US" altLang="ko-KR" sz="1600" b="0" dirty="0" smtClean="0"/>
              <a:t>2        2      1   2  54        5   4.2      2</a:t>
            </a:r>
          </a:p>
          <a:p>
            <a:r>
              <a:rPr lang="en-US" altLang="ko-KR" sz="1600" b="0" dirty="0" smtClean="0"/>
              <a:t>3       NA      1   2  41        4   4.7      4</a:t>
            </a:r>
          </a:p>
          <a:p>
            <a:r>
              <a:rPr lang="en-US" altLang="ko-KR" sz="1600" b="0" dirty="0" smtClean="0"/>
              <a:t>4        4      2  NA  45        4   3.5      2</a:t>
            </a:r>
          </a:p>
          <a:p>
            <a:r>
              <a:rPr lang="en-US" altLang="ko-KR" sz="1600" b="0" dirty="0" smtClean="0"/>
              <a:t>5        5      1   3  62        5   5.0      1</a:t>
            </a:r>
          </a:p>
          <a:p>
            <a:r>
              <a:rPr lang="en-US" altLang="ko-KR" sz="1600" b="0" dirty="0" smtClean="0"/>
              <a:t>6        3      1   2  57       NA   5.4      2</a:t>
            </a:r>
            <a:endParaRPr lang="ko-KR" altLang="en-US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65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576504" y="1556792"/>
            <a:ext cx="853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정제된 데이터 저장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setwd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("C:/Rwork/Part-II")</a:t>
            </a:r>
          </a:p>
          <a:p>
            <a:pPr marL="914400" lvl="1" indent="-457200">
              <a:lnSpc>
                <a:spcPct val="150000"/>
              </a:lnSpc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(1)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정제된 데이터 저장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write.csv(dataset2,"cleanData.csv", quote=F,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row.names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=F) </a:t>
            </a:r>
          </a:p>
          <a:p>
            <a:pPr marL="914400" lvl="1" indent="-457200">
              <a:lnSpc>
                <a:spcPct val="150000"/>
              </a:lnSpc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# (2)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저장된 파일 불러오기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new_data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&lt;- read.csv("cleanData.csv", header=TRUE)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new_data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dim(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new_data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# 248  13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66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576504" y="1556792"/>
            <a:ext cx="8532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탐색적 분석을 위한 시각화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명목척도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범주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서열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명목척도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범주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서열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거주지역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성별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거주지역과 성별 칼럼 시각화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resident_gender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&lt;- table(new_data$resident2, new_data$gender2)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gender_resident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&lt;- table(new_data$gender2, new_data$resident2)</a:t>
            </a:r>
          </a:p>
          <a:p>
            <a:pPr marL="457200" indent="-457200">
              <a:lnSpc>
                <a:spcPct val="150000"/>
              </a:lnSpc>
            </a:pP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성별에 따른 거주지역 분포 현황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barplot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resident_gender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beside=T,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horiz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=T,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= rainbow(5),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       legend =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row.names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resident_gender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),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       main = '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성별에 따른 거주지역 분포 현황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')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row.names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resident_gender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행 이름</a:t>
            </a: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7" y="3573016"/>
            <a:ext cx="2088232" cy="307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67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576504" y="1556792"/>
            <a:ext cx="853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비율척도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연속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명목척도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범주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서열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나이와 직업유형에 따른 시각화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("lattice")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library(lattice)</a:t>
            </a:r>
          </a:p>
          <a:p>
            <a:pPr marL="457200" indent="-457200">
              <a:lnSpc>
                <a:spcPct val="150000"/>
              </a:lnSpc>
            </a:pPr>
            <a:endParaRPr lang="en-US" altLang="ko-KR" sz="16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나이와 직업유형 데이터 분포 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densityplot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 ~ age, data=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new_data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groups = job2,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plot.points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=T,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auto.key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= T)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plot.points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=T :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밀도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auto.key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= T :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범례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844824"/>
            <a:ext cx="2960737" cy="436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68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576504" y="1556792"/>
            <a:ext cx="47875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비율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연속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명목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범주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서열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명목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범주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서열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구매비용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연속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 : x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칼럼 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직급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서열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):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조건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성별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범주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):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그룹  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densityplot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(~ price | factor(gender2), data=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new_data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           groups = position2,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plot.points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=T, </a:t>
            </a:r>
            <a:r>
              <a:rPr lang="en-US" altLang="ko-KR" sz="1600" b="0" dirty="0" err="1" smtClean="0">
                <a:latin typeface="맑은 고딕" pitchFamily="50" charset="-127"/>
                <a:ea typeface="맑은 고딕" pitchFamily="50" charset="-127"/>
              </a:rPr>
              <a:t>auto.key</a:t>
            </a: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 = T)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1600" b="0" dirty="0" smtClean="0">
                <a:latin typeface="맑은 고딕" pitchFamily="50" charset="-127"/>
                <a:ea typeface="맑은 고딕" pitchFamily="50" charset="-127"/>
              </a:rPr>
              <a:t># groups = gender2 : </a:t>
            </a:r>
            <a:r>
              <a:rPr lang="ko-KR" altLang="en-US" sz="1600" b="0" dirty="0" smtClean="0">
                <a:latin typeface="맑은 고딕" pitchFamily="50" charset="-127"/>
                <a:ea typeface="맑은 고딕" pitchFamily="50" charset="-127"/>
              </a:rPr>
              <a:t>한 격자에 나타날 그룹 칼럼 지정 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1844824"/>
            <a:ext cx="2960737" cy="436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69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576504" y="1556792"/>
            <a:ext cx="85320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파생변수 생성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기존 변수로 새로운 변수 생성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방법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사칙연산 적용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1:N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관계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-&gt; 1:1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관계 변수 생성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id :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주건환경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주택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빌라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아파트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오피스텔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 -&gt; 4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개의 칼럼 추가 </a:t>
            </a:r>
          </a:p>
          <a:p>
            <a:pPr marL="914400" lvl="1" indent="-457200">
              <a:lnSpc>
                <a:spcPct val="150000"/>
              </a:lnSpc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7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755576" y="1926124"/>
            <a:ext cx="74168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par(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mfrow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=c(1,2)) # 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열 그래프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보기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barplot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beside=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T,col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=rainbow(5), 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  main="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미국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버지니아주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하위계층 사망비율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legend(19, 71, c("50-54","55-59","60-64","65-69","70-74"),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=0.8, fill=rainbow(5))</a:t>
            </a:r>
          </a:p>
          <a:p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barplot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beside=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F,col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=rainbow(5))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title(main ="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미국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버지니아주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하위계층 사망비율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",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font.main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=4) 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legend(3.8, 200, c("50-54","55-59","60-64","65-69","70-74"),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=0.8, fill=rainbow(5) 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3568" y="1556792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차트 그리기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158" y="3426544"/>
            <a:ext cx="746125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70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576504" y="1556792"/>
            <a:ext cx="853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파생변수에 생성을 위한 테이블 구조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9632" y="2737029"/>
            <a:ext cx="2357718" cy="15841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user_id</a:t>
            </a:r>
            <a:endParaRPr kumimoji="0" lang="en-US" altLang="ko-KR" sz="18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gender</a:t>
            </a:r>
          </a:p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age</a:t>
            </a:r>
          </a:p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house_type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resident</a:t>
            </a:r>
          </a:p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job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19924" y="2665020"/>
            <a:ext cx="2363876" cy="110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user_id</a:t>
            </a:r>
            <a:endParaRPr kumimoji="0" lang="en-US" altLang="ko-KR" sz="18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product_type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pay_method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price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19924" y="4825261"/>
            <a:ext cx="2363876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user_id</a:t>
            </a:r>
            <a:endParaRPr kumimoji="0" lang="en-US" altLang="ko-KR" sz="18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return_code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5926654" y="3745141"/>
            <a:ext cx="1497106" cy="277904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1 : N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0" name="TextBox 9"/>
          <p:cNvSpPr txBox="1"/>
          <p:nvPr/>
        </p:nvSpPr>
        <p:spPr>
          <a:xfrm>
            <a:off x="5911592" y="5545341"/>
            <a:ext cx="1497106" cy="259923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1 : N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1501671" y="4393213"/>
            <a:ext cx="1846730" cy="277904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1 : </a:t>
            </a:r>
            <a:r>
              <a:rPr lang="en-US" altLang="ko-KR" sz="1800" kern="0" noProof="0" dirty="0" smtClean="0">
                <a:solidFill>
                  <a:sysClr val="windowText" lastClr="000000"/>
                </a:solidFill>
                <a:latin typeface="Calibri"/>
                <a:ea typeface="맑은 고딕"/>
              </a:rPr>
              <a:t>N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cxnSp>
        <p:nvCxnSpPr>
          <p:cNvPr id="22" name="꺾인 연결선 21"/>
          <p:cNvCxnSpPr>
            <a:stCxn id="16" idx="3"/>
            <a:endCxn id="17" idx="1"/>
          </p:cNvCxnSpPr>
          <p:nvPr/>
        </p:nvCxnSpPr>
        <p:spPr>
          <a:xfrm flipV="1">
            <a:off x="3617350" y="3218257"/>
            <a:ext cx="1802574" cy="31086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꺾인 연결선 22"/>
          <p:cNvCxnSpPr>
            <a:stCxn id="16" idx="3"/>
            <a:endCxn id="18" idx="1"/>
          </p:cNvCxnSpPr>
          <p:nvPr/>
        </p:nvCxnSpPr>
        <p:spPr>
          <a:xfrm>
            <a:off x="3617350" y="3529117"/>
            <a:ext cx="1802574" cy="1656184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8" name="직사각형 27"/>
          <p:cNvSpPr/>
          <p:nvPr/>
        </p:nvSpPr>
        <p:spPr>
          <a:xfrm>
            <a:off x="1259632" y="2304981"/>
            <a:ext cx="2210862" cy="335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latin typeface="Calibri"/>
                <a:ea typeface="맑은 고딕"/>
              </a:rPr>
              <a:t>고객정보(</a:t>
            </a:r>
            <a:r>
              <a:rPr lang="en-US" altLang="ko-KR" kern="0" dirty="0" err="1" smtClean="0">
                <a:latin typeface="Calibri"/>
                <a:ea typeface="맑은 고딕"/>
              </a:rPr>
              <a:t>user_data</a:t>
            </a:r>
            <a:r>
              <a:rPr lang="en-US" altLang="ko-KR" kern="0" dirty="0" smtClean="0">
                <a:latin typeface="Calibri"/>
                <a:ea typeface="맑은 고딕"/>
              </a:rPr>
              <a:t>)</a:t>
            </a:r>
            <a:endParaRPr lang="en-US" altLang="ko-KR" kern="0" dirty="0">
              <a:latin typeface="Calibri"/>
              <a:ea typeface="맑은 고딕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94645" y="2329032"/>
            <a:ext cx="2145139" cy="335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latin typeface="Calibri"/>
                <a:ea typeface="맑은 고딕"/>
              </a:rPr>
              <a:t>지불정보</a:t>
            </a:r>
            <a:r>
              <a:rPr lang="en-US" altLang="ko-KR" kern="0" dirty="0" smtClean="0">
                <a:latin typeface="Calibri"/>
                <a:ea typeface="맑은 고딕"/>
              </a:rPr>
              <a:t>(</a:t>
            </a:r>
            <a:r>
              <a:rPr lang="en-US" altLang="ko-KR" kern="0" dirty="0" err="1" smtClean="0">
                <a:latin typeface="Calibri"/>
                <a:ea typeface="맑은 고딕"/>
              </a:rPr>
              <a:t>pay_data</a:t>
            </a:r>
            <a:r>
              <a:rPr lang="en-US" altLang="ko-KR" kern="0" dirty="0" smtClean="0">
                <a:latin typeface="Calibri"/>
                <a:ea typeface="맑은 고딕"/>
              </a:rPr>
              <a:t>)</a:t>
            </a:r>
            <a:endParaRPr lang="en-US" altLang="ko-KR" kern="0" dirty="0">
              <a:latin typeface="Calibri"/>
              <a:ea typeface="맑은 고딕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07536" y="4393213"/>
            <a:ext cx="2404824" cy="335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latin typeface="Calibri"/>
                <a:ea typeface="맑은 고딕"/>
              </a:rPr>
              <a:t>반품정보</a:t>
            </a:r>
            <a:r>
              <a:rPr lang="en-US" altLang="ko-KR" kern="0" dirty="0" smtClean="0">
                <a:latin typeface="Calibri"/>
                <a:ea typeface="맑은 고딕"/>
              </a:rPr>
              <a:t>(</a:t>
            </a:r>
            <a:r>
              <a:rPr lang="en-US" altLang="ko-KR" kern="0" dirty="0" err="1" smtClean="0">
                <a:latin typeface="Calibri"/>
                <a:ea typeface="맑은 고딕"/>
              </a:rPr>
              <a:t>return_data</a:t>
            </a:r>
            <a:r>
              <a:rPr lang="en-US" altLang="ko-KR" kern="0" dirty="0" smtClean="0">
                <a:latin typeface="Calibri"/>
                <a:ea typeface="맑은 고딕"/>
              </a:rPr>
              <a:t>)</a:t>
            </a:r>
            <a:endParaRPr lang="en-US" altLang="ko-KR" kern="0" dirty="0">
              <a:latin typeface="Calibri"/>
              <a:ea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71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539992" y="1412776"/>
            <a:ext cx="853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고객정보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user_data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23167" r="32104" b="54667"/>
          <a:stretch>
            <a:fillRect/>
          </a:stretch>
        </p:blipFill>
        <p:spPr bwMode="auto">
          <a:xfrm>
            <a:off x="179512" y="1988840"/>
            <a:ext cx="871296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72</a:t>
            </a:fld>
            <a:endParaRPr lang="en-US" altLang="ko-KR"/>
          </a:p>
        </p:txBody>
      </p:sp>
      <p:sp>
        <p:nvSpPr>
          <p:cNvPr id="15" name="직사각형 14"/>
          <p:cNvSpPr/>
          <p:nvPr/>
        </p:nvSpPr>
        <p:spPr>
          <a:xfrm>
            <a:off x="539992" y="1988840"/>
            <a:ext cx="853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지불정보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pay_data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t="23167" r="38655" b="60500"/>
          <a:stretch>
            <a:fillRect/>
          </a:stretch>
        </p:blipFill>
        <p:spPr bwMode="auto">
          <a:xfrm>
            <a:off x="611560" y="2564904"/>
            <a:ext cx="741682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539552" y="3573016"/>
            <a:ext cx="853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반품정보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return_data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t="23167" r="49971" b="62833"/>
          <a:stretch>
            <a:fillRect/>
          </a:stretch>
        </p:blipFill>
        <p:spPr bwMode="auto">
          <a:xfrm>
            <a:off x="683568" y="4077072"/>
            <a:ext cx="604867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73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755576" y="1484784"/>
            <a:ext cx="79208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표본 추출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/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(1)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정제된 데이터 파일 저장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(cleanData.csv)</a:t>
            </a:r>
          </a:p>
          <a:p>
            <a:pPr marL="914400" lvl="1" indent="-457200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print(data) #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정제 데이터 확인</a:t>
            </a:r>
          </a:p>
          <a:p>
            <a:pPr marL="914400" lvl="1" indent="-457200"/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getwd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() #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작업 디렉터리 확인</a:t>
            </a:r>
          </a:p>
          <a:p>
            <a:pPr marL="914400" lvl="1" indent="-457200"/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setwd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("c:/Rwork/Part-II") #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저장 디렉터리 지정</a:t>
            </a:r>
          </a:p>
          <a:p>
            <a:pPr marL="914400" lvl="1" indent="-457200"/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따옴표와 행 이름 제거하여 저장 </a:t>
            </a:r>
          </a:p>
          <a:p>
            <a:pPr marL="914400" lvl="1" indent="-457200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write.csv(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data,"cleanData.csv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", quote=F, 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row.names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=F) </a:t>
            </a:r>
          </a:p>
          <a:p>
            <a:pPr marL="914400" lvl="1" indent="-457200"/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저장된 파일 불러오기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확인</a:t>
            </a:r>
          </a:p>
          <a:p>
            <a:pPr marL="914400" lvl="1" indent="-457200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data &lt;- read.csv("cleanData.csv", header=TRUE)</a:t>
            </a:r>
          </a:p>
          <a:p>
            <a:pPr marL="914400" lvl="1" indent="-457200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data #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저장된 파일 불러오기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확인</a:t>
            </a:r>
          </a:p>
          <a:p>
            <a:pPr marL="914400" lvl="1" indent="-457200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length(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data$age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)# 235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 정제 데이터 확인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데이터 전처리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74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504496" y="1556792"/>
            <a:ext cx="853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정제 데이터 대상 셈플링하기</a:t>
            </a:r>
          </a:p>
          <a:p>
            <a:pPr marL="914400" lvl="1" indent="-457200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nrow(data) # 235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행수 구하기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-&gt; Number of Rows</a:t>
            </a:r>
          </a:p>
          <a:p>
            <a:pPr marL="914400" lvl="1" indent="-457200"/>
            <a:endParaRPr lang="en-US" altLang="ko-KR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235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개 중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개 무작위 추출</a:t>
            </a:r>
          </a:p>
          <a:p>
            <a:pPr marL="914400" lvl="1" indent="-457200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choice1 &lt;- sample(nrow(data), 30) </a:t>
            </a:r>
          </a:p>
          <a:p>
            <a:pPr marL="914400" lvl="1" indent="-457200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choice1 #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추출된 행 번호 출력</a:t>
            </a:r>
          </a:p>
          <a:p>
            <a:pPr marL="914400" lvl="1" indent="-457200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50~235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사이에서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개 무작위 추출</a:t>
            </a:r>
          </a:p>
          <a:p>
            <a:pPr marL="914400" lvl="1" indent="-457200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choice2 &lt;- sample(50:nrow(data), 30) </a:t>
            </a:r>
          </a:p>
          <a:p>
            <a:pPr marL="914400" lvl="1" indent="-457200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choice2</a:t>
            </a:r>
          </a:p>
          <a:p>
            <a:pPr marL="914400" lvl="1" indent="-457200"/>
            <a:endParaRPr lang="en-US" altLang="ko-KR" smtClean="0"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# 50~100 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사이에서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개 무작위 추출</a:t>
            </a:r>
          </a:p>
          <a:p>
            <a:pPr marL="914400" lvl="1" indent="-457200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choice3 &lt;- sample(c(50:100), 30) </a:t>
            </a:r>
          </a:p>
          <a:p>
            <a:pPr marL="914400" lvl="1" indent="-457200"/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choice3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1538" y="5715016"/>
            <a:ext cx="698477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# Sampling </a:t>
            </a:r>
            <a:r>
              <a:rPr lang="ko-KR" altLang="en-US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결과는 데이터 셋에서 선택된 레코드 번호를 의미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533400"/>
            <a:ext cx="8604448" cy="685800"/>
          </a:xfrm>
        </p:spPr>
        <p:txBody>
          <a:bodyPr/>
          <a:lstStyle/>
          <a:p>
            <a:r>
              <a:rPr lang="en-US" altLang="ko-KR" sz="3600" dirty="0" smtClean="0"/>
              <a:t>8. </a:t>
            </a:r>
            <a:r>
              <a:rPr lang="ko-KR" altLang="en-US" sz="3600" dirty="0" smtClean="0"/>
              <a:t>고급 시각화 분석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75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2138080"/>
            <a:ext cx="6768752" cy="1417824"/>
          </a:xfrm>
          <a:prstGeom prst="rect">
            <a:avLst/>
          </a:prstGeom>
          <a:ln>
            <a:solidFill>
              <a:srgbClr val="0E05CB"/>
            </a:solidFill>
            <a:prstDash val="sysDot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lattice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ggplot2 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공간시각화 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6756" y="1412776"/>
            <a:ext cx="48221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chap08_VisualizationAnalysis </a:t>
            </a:r>
            <a:r>
              <a:rPr lang="ko-KR" altLang="en-US" sz="200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수업내용</a:t>
            </a:r>
            <a:endParaRPr lang="en-US" altLang="ko-KR" sz="2000" dirty="0" smtClean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76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414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Lattice Plotting System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특징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06838"/>
            <a:ext cx="78488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다차원 데이터를 사용할 경우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한 번에 여러 개의 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plot 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생성 가능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높은 밀도의 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plot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 효과적으로 그려준다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직교형태의 그래픽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(Trellis graphic) 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생성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lattice package 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제공 함수</a:t>
            </a:r>
          </a:p>
          <a:p>
            <a:pPr marL="800100" lvl="1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histogram(),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densityplot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(),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barchart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(),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dotplot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(), </a:t>
            </a:r>
          </a:p>
          <a:p>
            <a:pPr marL="800100" lvl="1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(),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equal.count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()  </a:t>
            </a:r>
            <a:endParaRPr lang="ko-KR" altLang="en-US" b="0" kern="0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751A5E-B517-4058-B869-5ED9F281E1C1}" type="slidenum">
              <a:rPr lang="ko-KR" altLang="en-US" smtClean="0">
                <a:solidFill>
                  <a:srgbClr val="000000"/>
                </a:solidFill>
              </a:rPr>
              <a:pPr/>
              <a:t>77</a:t>
            </a:fld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1026" name="Picture 2" descr="D:\에이콘\R-final\출판교재\교재\chapter12\그림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5" y="1916832"/>
            <a:ext cx="3888431" cy="3096344"/>
          </a:xfrm>
          <a:prstGeom prst="rect">
            <a:avLst/>
          </a:prstGeom>
          <a:noFill/>
        </p:spPr>
      </p:pic>
      <p:pic>
        <p:nvPicPr>
          <p:cNvPr id="1027" name="Picture 3" descr="D:\에이콘\R-final\출판교재\교재\chapter12\그림5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916832"/>
            <a:ext cx="3749675" cy="3078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78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703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attice package </a:t>
            </a:r>
            <a:r>
              <a:rPr lang="ko-KR" altLang="en-US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및 데이터 셋 설치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06838"/>
            <a:ext cx="748800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("lattice")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library(lattice)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mlmRev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mlmRev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data(Chem97)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(Chem97) #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  31022 obs. of  8 variables: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head(Chem97,30) #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앞쪽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레코드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Chem97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 Chem97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셋 설명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</a:t>
            </a:r>
            <a:r>
              <a:rPr lang="en-US" altLang="ko-KR" sz="14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mlmRev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패키지에서 제공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- 1997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영국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2,280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학교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31,022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명을 대상으로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레벨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대학시험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화학점수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score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A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레벨 화학점수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(0,2,4,6,8,10)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gender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성별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</a:t>
            </a:r>
            <a:r>
              <a:rPr lang="en-US" altLang="ko-KR" sz="14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고등학교 </a:t>
            </a:r>
            <a:r>
              <a:rPr lang="ko-KR" altLang="en-US" sz="14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재학중에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치루는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큰 시험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(GCSE : </a:t>
            </a:r>
            <a:r>
              <a:rPr lang="ko-KR" altLang="en-US" sz="14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중등교수학능력정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인증시험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GCSE : General Certificate of Secondary Education)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79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123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histogram(~x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2006838"/>
            <a:ext cx="6120680" cy="4468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histogram(~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data=Chem97)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변수를 대상으로 백분율 적용 히스토그램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score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조건변수로 지정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(score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단위 적용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histogram(~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| score, data=Chem97)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histogram(~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| factor(score), data=Chem97)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score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요인으로 적용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############################################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요인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(factor)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수준은 그래픽 출력에 영향을 미친다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예를들면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축에 대입할 경우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출력되지만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factor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변환된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축에 대입하면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요인수준이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순서로 적용된다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.(0,2,4,6,8,10)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###########################################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757031"/>
            <a:ext cx="2376264" cy="159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4150532"/>
            <a:ext cx="2304256" cy="194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8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884491" y="1412776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점 차트 시각화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87624" y="2718798"/>
            <a:ext cx="6552728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help(</a:t>
            </a:r>
            <a:r>
              <a:rPr lang="en-US" altLang="ko-KR" dirty="0" err="1" smtClean="0"/>
              <a:t>dotchart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dotchart</a:t>
            </a:r>
            <a:r>
              <a:rPr lang="en-US" altLang="ko-KR" dirty="0" smtClean="0"/>
              <a:t>(x</a:t>
            </a:r>
            <a:r>
              <a:rPr lang="en-US" altLang="ko-KR" dirty="0" smtClean="0"/>
              <a:t>, labels = NULL, groups = NULL, </a:t>
            </a:r>
            <a:r>
              <a:rPr lang="en-US" altLang="ko-KR" dirty="0" err="1" smtClean="0"/>
              <a:t>gdata</a:t>
            </a:r>
            <a:r>
              <a:rPr lang="en-US" altLang="ko-KR" dirty="0" smtClean="0"/>
              <a:t> = NULL,</a:t>
            </a:r>
          </a:p>
          <a:p>
            <a:r>
              <a:rPr lang="en-US" altLang="ko-KR" dirty="0" smtClean="0"/>
              <a:t>         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 = par("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"), pt.cex = 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        </a:t>
            </a:r>
            <a:r>
              <a:rPr lang="en-US" altLang="ko-KR" dirty="0" err="1" smtClean="0"/>
              <a:t>pch</a:t>
            </a:r>
            <a:r>
              <a:rPr lang="en-US" altLang="ko-KR" dirty="0" smtClean="0"/>
              <a:t> = 21, </a:t>
            </a:r>
            <a:r>
              <a:rPr lang="en-US" altLang="ko-KR" dirty="0" err="1" smtClean="0"/>
              <a:t>gpch</a:t>
            </a:r>
            <a:r>
              <a:rPr lang="en-US" altLang="ko-KR" dirty="0" smtClean="0"/>
              <a:t> = 21, </a:t>
            </a:r>
            <a:r>
              <a:rPr lang="en-US" altLang="ko-KR" dirty="0" err="1" smtClean="0"/>
              <a:t>bg</a:t>
            </a:r>
            <a:r>
              <a:rPr lang="en-US" altLang="ko-KR" dirty="0" smtClean="0"/>
              <a:t> = par("</a:t>
            </a:r>
            <a:r>
              <a:rPr lang="en-US" altLang="ko-KR" dirty="0" err="1" smtClean="0"/>
              <a:t>bg</a:t>
            </a:r>
            <a:r>
              <a:rPr lang="en-US" altLang="ko-KR" dirty="0" smtClean="0"/>
              <a:t>"),</a:t>
            </a:r>
          </a:p>
          <a:p>
            <a:r>
              <a:rPr lang="en-US" altLang="ko-KR" dirty="0" smtClean="0"/>
              <a:t>         color = par("</a:t>
            </a:r>
            <a:r>
              <a:rPr lang="en-US" altLang="ko-KR" dirty="0" err="1" smtClean="0"/>
              <a:t>fg</a:t>
            </a:r>
            <a:r>
              <a:rPr lang="en-US" altLang="ko-KR" dirty="0" smtClean="0"/>
              <a:t>"), </a:t>
            </a:r>
            <a:r>
              <a:rPr lang="en-US" altLang="ko-KR" dirty="0" err="1" smtClean="0"/>
              <a:t>gcolor</a:t>
            </a:r>
            <a:r>
              <a:rPr lang="en-US" altLang="ko-KR" dirty="0" smtClean="0"/>
              <a:t> = par("</a:t>
            </a:r>
            <a:r>
              <a:rPr lang="en-US" altLang="ko-KR" dirty="0" err="1" smtClean="0"/>
              <a:t>fg</a:t>
            </a:r>
            <a:r>
              <a:rPr lang="en-US" altLang="ko-KR" dirty="0" smtClean="0"/>
              <a:t>"), </a:t>
            </a:r>
            <a:r>
              <a:rPr lang="en-US" altLang="ko-KR" dirty="0" err="1" smtClean="0"/>
              <a:t>lcolor</a:t>
            </a:r>
            <a:r>
              <a:rPr lang="en-US" altLang="ko-KR" dirty="0" smtClean="0"/>
              <a:t> = "gray",</a:t>
            </a:r>
          </a:p>
          <a:p>
            <a:r>
              <a:rPr lang="en-US" altLang="ko-KR" dirty="0" smtClean="0"/>
              <a:t>         </a:t>
            </a:r>
            <a:r>
              <a:rPr lang="en-US" altLang="ko-KR" dirty="0" err="1" smtClean="0"/>
              <a:t>xlim</a:t>
            </a:r>
            <a:r>
              <a:rPr lang="en-US" altLang="ko-KR" dirty="0" smtClean="0"/>
              <a:t> = range(x[</a:t>
            </a:r>
            <a:r>
              <a:rPr lang="en-US" altLang="ko-KR" dirty="0" err="1" smtClean="0"/>
              <a:t>is.finite</a:t>
            </a:r>
            <a:r>
              <a:rPr lang="en-US" altLang="ko-KR" dirty="0" smtClean="0"/>
              <a:t>(x)]),</a:t>
            </a:r>
          </a:p>
          <a:p>
            <a:r>
              <a:rPr lang="en-US" altLang="ko-KR" dirty="0" smtClean="0"/>
              <a:t>         main = NULL,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 = NULL,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 = NULL, ...)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15616" y="2060848"/>
            <a:ext cx="56886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dotchart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형식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점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차트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그리기 함수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FFFF"/>
                </a:solidFill>
              </a:rPr>
              <a:t>1) lattice </a:t>
            </a:r>
            <a:r>
              <a:rPr lang="ko-KR" altLang="en-US" dirty="0" smtClean="0">
                <a:solidFill>
                  <a:srgbClr val="FFFFFF"/>
                </a:solidFill>
              </a:rPr>
              <a:t>패키지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348880"/>
            <a:ext cx="3960000" cy="3571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464" y="2348879"/>
            <a:ext cx="3960000" cy="35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961639" y="1844824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조건변수로 지정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26135" y="1844824"/>
            <a:ext cx="2515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요인으로 적용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6882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densityplot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(~x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groups=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2006838"/>
            <a:ext cx="7344816" cy="197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densityplot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(~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| factor(score), data=Chem97,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groups = gender,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plot.points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=F,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auto.key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T)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밀도 점 표시 여부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plot.points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=F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범례 표시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auto.key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=T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성별로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점수를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단위로 밀도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077072"/>
            <a:ext cx="5616624" cy="243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4116155"/>
            <a:ext cx="2227510" cy="212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889422" y="6237312"/>
            <a:ext cx="15055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plot.points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=T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7892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통계처리를 위한 데이터 형식 변경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(matrix -&gt;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/table)</a:t>
            </a:r>
            <a:endParaRPr lang="ko-KR" altLang="en-US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06838"/>
            <a:ext cx="748800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ts val="0"/>
              </a:spcBef>
              <a:buClr>
                <a:srgbClr val="003399"/>
              </a:buClr>
              <a:buFont typeface="+mj-lt"/>
              <a:buAutoNum type="arabicParenR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 set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가져오기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설명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1941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미국 버지니아주의 하위계층 사망비율 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Rural Male(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시골출신 남자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Urban Male(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도시출신 남자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###########################################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   Rural Male Rural Female Urban Male Urban Female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#50-54       11.7          8.7       15.4          8.4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#55-59       18.1         11.7       24.3         13.6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#60-64       26.9         20.3       37.0         19.3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#65-69       41.0         30.9       54.6         35.1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#70-74       66.0         54.3       71.1         50.0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셋 특성 보기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matrix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mode(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numeric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414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통계처리를 위한 데이터 형식 변경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06838"/>
            <a:ext cx="7488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ts val="0"/>
              </a:spcBef>
              <a:buClr>
                <a:srgbClr val="003399"/>
              </a:buClr>
              <a:buFont typeface="+mj-lt"/>
              <a:buAutoNum type="arabicParenR" startAt="2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형식 변경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ts val="0"/>
              </a:spcBef>
              <a:buClr>
                <a:srgbClr val="003399"/>
              </a:buClr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matrix -&gt;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변환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as.data.frame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'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  5 obs. of  4 variables: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matrix -&gt; table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변환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행열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구조 변환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as.data.frame.table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'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  20 obs. of  3 variables: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1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 기준으로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Var1         Var2    Freq 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  50-54   Rural Male 11.7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  55-59   Rural Male 18.1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 :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#19 65-69 Urban Female 35.1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#20 70-74 Urban Female 50.0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84</a:t>
            </a:fld>
            <a:endParaRPr lang="en-US" altLang="ko-KR">
              <a:solidFill>
                <a:srgbClr val="000000"/>
              </a:solidFill>
            </a:endParaRPr>
          </a:p>
        </p:txBody>
      </p:sp>
      <p:grpSp>
        <p:nvGrpSpPr>
          <p:cNvPr id="3" name="그룹 9"/>
          <p:cNvGrpSpPr/>
          <p:nvPr/>
        </p:nvGrpSpPr>
        <p:grpSpPr>
          <a:xfrm>
            <a:off x="539552" y="1484784"/>
            <a:ext cx="7992888" cy="5048696"/>
            <a:chOff x="539552" y="1484784"/>
            <a:chExt cx="7992888" cy="5048696"/>
          </a:xfrm>
        </p:grpSpPr>
        <p:sp>
          <p:nvSpPr>
            <p:cNvPr id="6" name="직사각형 5"/>
            <p:cNvSpPr/>
            <p:nvPr/>
          </p:nvSpPr>
          <p:spPr>
            <a:xfrm>
              <a:off x="539552" y="2924944"/>
              <a:ext cx="4824536" cy="1384995"/>
            </a:xfrm>
            <a:prstGeom prst="rect">
              <a:avLst/>
            </a:prstGeom>
            <a:ln>
              <a:solidFill>
                <a:schemeClr val="tx1"/>
              </a:solidFill>
              <a:prstDash val="sysDot"/>
            </a:ln>
          </p:spPr>
          <p:txBody>
            <a:bodyPr wrap="square">
              <a:spAutoFit/>
            </a:bodyPr>
            <a:lstStyle/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Rural Male Rural Female Urban Male Urban Female</a:t>
              </a:r>
            </a:p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50-54       11.7          8.7         15.4            8.4</a:t>
              </a:r>
            </a:p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55-59       18.1         11.7         24.3           13.6</a:t>
              </a:r>
            </a:p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60-64       26.9         20.3         37.0           19.3</a:t>
              </a:r>
            </a:p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65-69       41.0         30.9         54.6           35.1</a:t>
              </a:r>
            </a:p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70-74       66.0         54.3         71.1           50.0</a:t>
              </a:r>
              <a:endParaRPr lang="en-US" altLang="ko-KR" sz="11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31640" y="2492896"/>
              <a:ext cx="27590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l"/>
              </a:pPr>
              <a:r>
                <a:rPr lang="en-US" altLang="ko-KR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matrix -&gt; </a:t>
              </a:r>
              <a:r>
                <a:rPr lang="en-US" altLang="ko-KR" kern="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data.frame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652400" y="1916832"/>
              <a:ext cx="2664000" cy="4616648"/>
            </a:xfrm>
            <a:prstGeom prst="rect">
              <a:avLst/>
            </a:prstGeom>
            <a:ln>
              <a:solidFill>
                <a:schemeClr val="tx1"/>
              </a:solidFill>
              <a:prstDash val="sysDot"/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    Var1      Var2   Freq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  50-54   Rural  Male 11.7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2  55-59   Rural  Male 18.1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3  60-64   Rural  Male 26.9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4  65-69   Rural  Male 41.0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5  70-74   Rural  Male 66.0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6  50-54   Rural  Female  8.7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7  55-59   Rural  Female 11.7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8  60-64   Rural  Female 20.3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9  65-69   Rural  Female 30.9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10 70-74  Rural  Female 54.3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11 50-54  Urban  Male 15.4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12 55-59  Urban  Male 24.3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13 60-64  Urban  Male 37.0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14 65-69  Urban  Male 54.6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15 70-74  Urban  Male 71.1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16 50-54  Urban  Female  8.4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17 55-59  Urban  Female 13.6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18 60-64  Urban  Female 19.3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19 65-69  Urban  Female 35.1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20 70-74  Urban  Female 50.0</a:t>
              </a:r>
              <a:endParaRPr lang="ko-KR" altLang="en-US" sz="1400" b="0" dirty="0">
                <a:solidFill>
                  <a:srgbClr val="00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327717" y="1484784"/>
              <a:ext cx="32047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l"/>
              </a:pPr>
              <a:r>
                <a:rPr lang="en-US" altLang="ko-KR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matrix-&gt;</a:t>
              </a:r>
              <a:r>
                <a:rPr lang="en-US" altLang="ko-KR" kern="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data.frame.table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5405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barchart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y~x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|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2006838"/>
            <a:ext cx="7344816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barchart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(Var1 ~ Freq  | Var2,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layout=c(4,1))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Var2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변수값을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기준으로 가로막대차트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barchart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(Var1 ~ Freq | Var2,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layout=c(4,1), origin=0)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origin=0 : 0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부터 시작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573016"/>
            <a:ext cx="421952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573016"/>
            <a:ext cx="410445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5537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dotplot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y~x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|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layout) 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2006838"/>
            <a:ext cx="73448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dotplot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(Var1 ~ Freq | Var2 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dotplot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(Var1 ~ Freq | Var2 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layout=c(4,1)) # 1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</a:t>
            </a: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852936"/>
            <a:ext cx="7128792" cy="341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1484784"/>
            <a:ext cx="7344816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Var2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변수를 그룹화하여 점을 연결하여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dotplot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(Var1 ~ Freq,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groups=Var2, type="o",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auto.key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=list(space="right", points=T, lines=T)) 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산점도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타입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type="o" :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원형에 실선 통과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범례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auto.key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배치위치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 추가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 추가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212976"/>
            <a:ext cx="4824536" cy="3457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770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(y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or list)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6" y="2132856"/>
            <a:ext cx="7344816" cy="354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 set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가져오기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library(datasets)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datasets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테이터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활용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설명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datasets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패키지에서 제공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대기오염에 관한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endParaRPr lang="ko-KR" altLang="en-US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'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  153 obs. of  6 variables: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Ozone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Solar.R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Wind Temp Month(5~9) 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770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(y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or list)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213285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(Ozone ~ Wind,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Ozone(y),Wind(x)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674867"/>
            <a:ext cx="5472608" cy="392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데이터 시각화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9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884491" y="1412776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점 차트 시각화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1801847"/>
            <a:ext cx="7776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dotchart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chart_data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color=c("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green","red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lcolor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="black",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=1:2,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labels=names(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chart_data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매출액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   main="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분기별 판매현황 점 차트 시각화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",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=1.2)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400" b="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=9:10 -&gt; BR(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검정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), AR(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빨강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400" b="0" dirty="0" err="1" smtClean="0"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=9:10 -&gt; BR(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검정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), AR(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빨강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400" b="0" dirty="0" err="1" smtClean="0">
                <a:latin typeface="맑은 고딕" pitchFamily="50" charset="-127"/>
                <a:ea typeface="맑은 고딕" pitchFamily="50" charset="-127"/>
              </a:rPr>
              <a:t>lcolor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="black" -&gt;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구분선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(line)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검정색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400" b="0" dirty="0" err="1" smtClean="0"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=1:2 -&gt;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점 모양 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(1),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삼각형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(2), +(3) 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# labels=names(</a:t>
            </a:r>
            <a:r>
              <a:rPr lang="en-US" altLang="ko-KR" sz="1400" b="0" dirty="0" err="1" smtClean="0">
                <a:latin typeface="맑은 고딕" pitchFamily="50" charset="-127"/>
                <a:ea typeface="맑은 고딕" pitchFamily="50" charset="-127"/>
              </a:rPr>
              <a:t>Severity_Counts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점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레이블 표시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400" b="0" dirty="0" err="1" smtClean="0"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=1.2 -&gt; 1.2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배 확대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(character </a:t>
            </a:r>
            <a:r>
              <a:rPr lang="en-US" altLang="ko-KR" sz="1400" b="0" dirty="0" err="1" smtClean="0">
                <a:latin typeface="맑은 고딕" pitchFamily="50" charset="-127"/>
                <a:ea typeface="맑은 고딕" pitchFamily="50" charset="-127"/>
              </a:rPr>
              <a:t>expension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3212976"/>
            <a:ext cx="4015037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484784"/>
            <a:ext cx="7992888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데이터셋의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Month(5~9)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기준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월별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(Ozone ~ Wind | Month,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2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default -&gt; layout=c(3,2)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(Ozone ~ Wind | Month,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layout=c(5,1))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5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컬럼으로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제목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Month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356992"/>
            <a:ext cx="4018591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47060"/>
            <a:ext cx="4032448" cy="289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484784"/>
            <a:ext cx="7200800" cy="236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Month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타입에서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factor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타입으로 변경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convert &lt;- transform(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Month=factor(Month))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(convert) # Month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변수의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Factor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 확인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$ Month  : Factor w/ 5 levels "5","6","7","8“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# Month</a:t>
            </a:r>
            <a:r>
              <a:rPr lang="ko-KR" altLang="en-US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factor </a:t>
            </a:r>
            <a:r>
              <a:rPr lang="ko-KR" altLang="en-US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타입을 </a:t>
            </a:r>
            <a:r>
              <a:rPr lang="en-US" altLang="ko-KR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에 적용</a:t>
            </a:r>
            <a:endParaRPr lang="en-US" altLang="ko-KR" b="0" kern="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(Ozone ~ Wind | Month, data=convert, layout=c(5,1))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제목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Month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값으로 출력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861048"/>
            <a:ext cx="748883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타원 7"/>
          <p:cNvSpPr/>
          <p:nvPr/>
        </p:nvSpPr>
        <p:spPr bwMode="auto">
          <a:xfrm>
            <a:off x="1691680" y="4005064"/>
            <a:ext cx="360040" cy="36004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3059832" y="4005064"/>
            <a:ext cx="360040" cy="36004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4427984" y="4005064"/>
            <a:ext cx="360040" cy="36004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5796136" y="4005064"/>
            <a:ext cx="360040" cy="36004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7236296" y="4005064"/>
            <a:ext cx="360040" cy="36004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6" y="1556792"/>
            <a:ext cx="73448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 set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가져오기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head(quakes)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(quakes)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'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  1000 obs. of  5 variables: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lat, long, depth,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mag</a:t>
            </a:r>
            <a:r>
              <a:rPr lang="en-US" altLang="ko-KR" b="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stations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 quakes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설명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R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제공하는 기존 데이터셋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1964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이후 피지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태평양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근처에 발생한 지진 사건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주요 변수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lat: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,long: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경도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,depth: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깊이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(km),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mag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리히터규모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,stations 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########################################################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484784"/>
            <a:ext cx="8064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lat~long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=".") 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지진발생 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위도와 경로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그래프를 변수에 저장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&lt;-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lat~long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=".")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그래프에 제목 추가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tplot2&lt;-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update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main="1964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이후 태평양에서 발생한 지진위치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print(tplot2)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8548" y="3356992"/>
            <a:ext cx="472184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484784"/>
            <a:ext cx="8064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lat~long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=".") 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지진발생 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위도와 경로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그래프를 변수에 저장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&lt;-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lat~long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=".")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그래프에 제목 추가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tplot2&lt;-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update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main="1964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이후 태평양에서 발생한 지진위치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print(tplot2)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8548" y="3356992"/>
            <a:ext cx="472184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5854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equal.count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number=n, overlap=n) 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2132856"/>
            <a:ext cx="777686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변수값을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대상으로 지정한 영역 만큼 수량 카운터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numgroup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&lt;-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equal.count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(1:100, number=3, overlap=0)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1~100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데이터를 대상으로 겹치지 않게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영역으로 구분 영역별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count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구하기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numgroup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#Intervals: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min   max count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  0.5  33.5    33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 33.5  67.5    34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#3 67.5 100.5    33</a:t>
            </a:r>
            <a:endParaRPr lang="en-US" altLang="ko-KR" sz="14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700808"/>
            <a:ext cx="7776864" cy="254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지진의 깊이를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영역으로 구분하여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카운팅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&lt;-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equal.count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quakes$depth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number=3, overlap=0)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#Intervals: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min   max count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  39.5 139.5   335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#2 138.5 498.5   338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#3 497.5 680.5   334</a:t>
            </a:r>
            <a:endParaRPr lang="en-US" altLang="ko-KR" sz="12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628800"/>
            <a:ext cx="7776864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기준으로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(lat ~ long |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main="Fiji Earthquakes(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depthgruop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="latitude",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="longitude",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=".",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='red' 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154626"/>
            <a:ext cx="4803254" cy="344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484784"/>
            <a:ext cx="7776864" cy="483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기준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- 3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(lat ~ long | magnitude*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main="Fiji Earthquakes",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="latitude",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="longitude",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="@",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=c("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red","blue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"),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scales=list(x=list(alternating=c(1,1,1))),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between=list(y=1),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par.strip.text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=0.7),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par.settings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axis.text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=0.7)))</a:t>
            </a:r>
          </a:p>
          <a:p>
            <a:pPr marL="800100" lvl="1" indent="-342900" latinLnBrk="1">
              <a:spcBef>
                <a:spcPct val="20000"/>
              </a:spcBef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 옵션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scales=list(x=list(alternating=c(1,1,1))) : 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이름 아래쪽 일괄 배치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between=list(y=1) : y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사이 여백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par.strip.text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=1.2) :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변수명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텍스트 크기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par.settings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axis.text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=1.2)) :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축이름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텍스트 크기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67072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cloud() -&gt; 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(z ~ y * x)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산점도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그래프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2132856"/>
            <a:ext cx="7776864" cy="310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cloud(depth ~ lat * long , data=quakes,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zlim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=rev(range(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quakes$depth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)), 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경도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깊이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“)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depth ~ lat * long : depth(z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lat(y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* long(x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zlim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=rev(range(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quakes$depth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 : z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축값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범위 지정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panel.aspect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=0.75 :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테두리 사이즈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screen=list(z=105,x=-70) :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z,x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회전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="Longitude“ : 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이름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ylab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="Latitude“ : y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이름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zlab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="Depth" : z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이름</a:t>
            </a:r>
            <a:endParaRPr lang="en-US" altLang="ko-KR" sz="14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2" cstate="print"/>
          <a:srcRect l="20540" t="15197" r="24020" b="9095"/>
          <a:stretch>
            <a:fillRect/>
          </a:stretch>
        </p:blipFill>
        <p:spPr bwMode="auto">
          <a:xfrm>
            <a:off x="5050505" y="3861048"/>
            <a:ext cx="3265911" cy="2736304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6"/>
  <p:tag name="MMPROD_UIDATA" val="&lt;database version=&quot;7.0&quot;&gt;&lt;object type=&quot;1&quot; unique_id=&quot;10001&quot;&gt;&lt;object type=&quot;2&quot; unique_id=&quot;10478&quot;&gt;&lt;object type=&quot;3&quot; unique_id=&quot;10479&quot;&gt;&lt;property id=&quot;20148&quot; value=&quot;5&quot;/&gt;&lt;property id=&quot;20300&quot; value=&quot;Slide 1 - &amp;quot;비주얼 프레젠테이션 전략 &amp;amp; 실무&amp;quot;&quot;/&gt;&lt;property id=&quot;20307&quot; value=&quot;256&quot;/&gt;&lt;/object&gt;&lt;object type=&quot;3&quot; unique_id=&quot;10480&quot;&gt;&lt;property id=&quot;20148&quot; value=&quot;5&quot;/&gt;&lt;property id=&quot;20300&quot; value=&quot;Slide 2 - &amp;quot;목 차&amp;quot;&quot;/&gt;&lt;property id=&quot;20307&quot; value=&quot;257&quot;/&gt;&lt;/object&gt;&lt;object type=&quot;3&quot; unique_id=&quot;10483&quot;&gt;&lt;property id=&quot;20148&quot; value=&quot;5&quot;/&gt;&lt;property id=&quot;20300&quot; value=&quot;Slide 7 - &amp;quot;1. 프레젠테이션의 이해(P.9)&amp;quot;&quot;/&gt;&lt;property id=&quot;20307&quot; value=&quot;260&quot;/&gt;&lt;/object&gt;&lt;object type=&quot;3&quot; unique_id=&quot;10488&quot;&gt;&lt;property id=&quot;20148&quot; value=&quot;5&quot;/&gt;&lt;property id=&quot;20300&quot; value=&quot;Slide 85&quot;/&gt;&lt;property id=&quot;20307&quot; value=&quot;265&quot;/&gt;&lt;/object&gt;&lt;object type=&quot;3&quot; unique_id=&quot;10645&quot;&gt;&lt;property id=&quot;20148&quot; value=&quot;5&quot;/&gt;&lt;property id=&quot;20300&quot; value=&quot;Slide 4 - &amp;quot;‘잡스’ 식 프레젠테이션&amp;quot;&quot;/&gt;&lt;property id=&quot;20307&quot; value=&quot;267&quot;/&gt;&lt;/object&gt;&lt;object type=&quot;3&quot; unique_id=&quot;10646&quot;&gt;&lt;property id=&quot;20148&quot; value=&quot;5&quot;/&gt;&lt;property id=&quot;20300&quot; value=&quot;Slide 6&quot;/&gt;&lt;property id=&quot;20307&quot; value=&quot;266&quot;/&gt;&lt;/object&gt;&lt;object type=&quot;3&quot; unique_id=&quot;10699&quot;&gt;&lt;property id=&quot;20148&quot; value=&quot;5&quot;/&gt;&lt;property id=&quot;20300&quot; value=&quot;Slide 8 - &amp;quot;프레젠테이션의 이해&amp;quot;&quot;/&gt;&lt;property id=&quot;20307&quot; value=&quot;268&quot;/&gt;&lt;/object&gt;&lt;object type=&quot;3&quot; unique_id=&quot;10700&quot;&gt;&lt;property id=&quot;20148&quot; value=&quot;5&quot;/&gt;&lt;property id=&quot;20300&quot; value=&quot;Slide 9 - &amp;quot;2. 프레젠테이션의 과정(P.11)&amp;quot;&quot;/&gt;&lt;property id=&quot;20307&quot; value=&quot;269&quot;/&gt;&lt;/object&gt;&lt;object type=&quot;3&quot; unique_id=&quot;10853&quot;&gt;&lt;property id=&quot;20148&quot; value=&quot;5&quot;/&gt;&lt;property id=&quot;20300&quot; value=&quot;Slide 10 - &amp;quot;2. 프레젠테이션의 과정&amp;quot;&quot;/&gt;&lt;property id=&quot;20307&quot; value=&quot;270&quot;/&gt;&lt;/object&gt;&lt;object type=&quot;3&quot; unique_id=&quot;10854&quot;&gt;&lt;property id=&quot;20148&quot; value=&quot;5&quot;/&gt;&lt;property id=&quot;20300&quot; value=&quot;Slide 11 - &amp;quot;2. 프레젠테이션의 과정&amp;quot;&quot;/&gt;&lt;property id=&quot;20307&quot; value=&quot;271&quot;/&gt;&lt;/object&gt;&lt;object type=&quot;3&quot; unique_id=&quot;10855&quot;&gt;&lt;property id=&quot;20148&quot; value=&quot;5&quot;/&gt;&lt;property id=&quot;20300&quot; value=&quot;Slide 12 - &amp;quot;2. 프레젠테이션의 과정&amp;quot;&quot;/&gt;&lt;property id=&quot;20307&quot; value=&quot;272&quot;/&gt;&lt;/object&gt;&lt;object type=&quot;3&quot; unique_id=&quot;10856&quot;&gt;&lt;property id=&quot;20148&quot; value=&quot;5&quot;/&gt;&lt;property id=&quot;20300&quot; value=&quot;Slide 13 - &amp;quot;2. 프레젠테이션의 과정(P.12)&amp;quot;&quot;/&gt;&lt;property id=&quot;20307&quot; value=&quot;275&quot;/&gt;&lt;/object&gt;&lt;object type=&quot;3&quot; unique_id=&quot;10857&quot;&gt;&lt;property id=&quot;20148&quot; value=&quot;5&quot;/&gt;&lt;property id=&quot;20300&quot; value=&quot;Slide 14 - &amp;quot;2. 프레젠테이션의 과정(P.13)&amp;quot;&quot;/&gt;&lt;property id=&quot;20307&quot; value=&quot;276&quot;/&gt;&lt;/object&gt;&lt;object type=&quot;3&quot; unique_id=&quot;10859&quot;&gt;&lt;property id=&quot;20148&quot; value=&quot;5&quot;/&gt;&lt;property id=&quot;20300&quot; value=&quot;Slide 15 - &amp;quot;2. 프레젠테이션의 과정&amp;quot;&quot;/&gt;&lt;property id=&quot;20307&quot; value=&quot;274&quot;/&gt;&lt;/object&gt;&lt;object type=&quot;3&quot; unique_id=&quot;10962&quot;&gt;&lt;property id=&quot;20148&quot; value=&quot;5&quot;/&gt;&lt;property id=&quot;20300&quot; value=&quot;Slide 16 - &amp;quot;2. 프레젠테이션의 과정(P.14)&amp;quot;&quot;/&gt;&lt;property id=&quot;20307&quot; value=&quot;278&quot;/&gt;&lt;/object&gt;&lt;object type=&quot;3&quot; unique_id=&quot;10963&quot;&gt;&lt;property id=&quot;20148&quot; value=&quot;5&quot;/&gt;&lt;property id=&quot;20300&quot; value=&quot;Slide 17 - &amp;quot;2. 프레젠테이션의 과정&amp;quot;&quot;/&gt;&lt;property id=&quot;20307&quot; value=&quot;279&quot;/&gt;&lt;/object&gt;&lt;object type=&quot;3&quot; unique_id=&quot;10964&quot;&gt;&lt;property id=&quot;20148&quot; value=&quot;5&quot;/&gt;&lt;property id=&quot;20300&quot; value=&quot;Slide 18 - &amp;quot;3. 비주얼 프레젠테이션(P.15)&amp;quot;&quot;/&gt;&lt;property id=&quot;20307&quot; value=&quot;280&quot;/&gt;&lt;/object&gt;&lt;object type=&quot;3&quot; unique_id=&quot;10966&quot;&gt;&lt;property id=&quot;20148&quot; value=&quot;5&quot;/&gt;&lt;property id=&quot;20300&quot; value=&quot;Slide 19 - &amp;quot;3. 비주얼 프레젠테이션&amp;quot;&quot;/&gt;&lt;property id=&quot;20307&quot; value=&quot;281&quot;/&gt;&lt;/object&gt;&lt;object type=&quot;3&quot; unique_id=&quot;11108&quot;&gt;&lt;property id=&quot;20148&quot; value=&quot;5&quot;/&gt;&lt;property id=&quot;20300&quot; value=&quot;Slide 20 - &amp;quot;3. 비주얼 프레젠테이션(P.16)&amp;quot;&quot;/&gt;&lt;property id=&quot;20307&quot; value=&quot;282&quot;/&gt;&lt;/object&gt;&lt;object type=&quot;3&quot; unique_id=&quot;11424&quot;&gt;&lt;property id=&quot;20148&quot; value=&quot;5&quot;/&gt;&lt;property id=&quot;20300&quot; value=&quot;Slide 21&quot;/&gt;&lt;property id=&quot;20307&quot; value=&quot;283&quot;/&gt;&lt;/object&gt;&lt;object type=&quot;3&quot; unique_id=&quot;11425&quot;&gt;&lt;property id=&quot;20148&quot; value=&quot;5&quot;/&gt;&lt;property id=&quot;20300&quot; value=&quot;Slide 22 - &amp;quot;1. 표지 디자인(P.19)&amp;quot;&quot;/&gt;&lt;property id=&quot;20307&quot; value=&quot;284&quot;/&gt;&lt;/object&gt;&lt;object type=&quot;3&quot; unique_id=&quot;11426&quot;&gt;&lt;property id=&quot;20148&quot; value=&quot;5&quot;/&gt;&lt;property id=&quot;20300&quot; value=&quot;Slide 23 - &amp;quot;2. 메시지 강조&amp;quot;&quot;/&gt;&lt;property id=&quot;20307&quot; value=&quot;285&quot;/&gt;&lt;/object&gt;&lt;object type=&quot;3&quot; unique_id=&quot;11427&quot;&gt;&lt;property id=&quot;20148&quot; value=&quot;5&quot;/&gt;&lt;property id=&quot;20300&quot; value=&quot;Slide 24 - &amp;quot;3. 그림 표현&amp;quot;&quot;/&gt;&lt;property id=&quot;20307&quot; value=&quot;286&quot;/&gt;&lt;/object&gt;&lt;object type=&quot;3&quot; unique_id=&quot;11428&quot;&gt;&lt;property id=&quot;20148&quot; value=&quot;5&quot;/&gt;&lt;property id=&quot;20300&quot; value=&quot;Slide 25 - &amp;quot;4. 그래프 표현&amp;quot;&quot;/&gt;&lt;property id=&quot;20307&quot; value=&quot;287&quot;/&gt;&lt;/object&gt;&lt;object type=&quot;3&quot; unique_id=&quot;11429&quot;&gt;&lt;property id=&quot;20148&quot; value=&quot;5&quot;/&gt;&lt;property id=&quot;20300&quot; value=&quot;Slide 26 - &amp;quot;5. 도형 표현&amp;quot;&quot;/&gt;&lt;property id=&quot;20307&quot; value=&quot;288&quot;/&gt;&lt;/object&gt;&lt;object type=&quot;3&quot; unique_id=&quot;11430&quot;&gt;&lt;property id=&quot;20148&quot; value=&quot;5&quot;/&gt;&lt;property id=&quot;20300&quot; value=&quot;Slide 27 - &amp;quot;6. 시선 집중&amp;quot;&quot;/&gt;&lt;property id=&quot;20307&quot; value=&quot;289&quot;/&gt;&lt;/object&gt;&lt;object type=&quot;3&quot; unique_id=&quot;11431&quot;&gt;&lt;property id=&quot;20148&quot; value=&quot;5&quot;/&gt;&lt;property id=&quot;20300&quot; value=&quot;Slide 28 - &amp;quot;7. 마지막 표지&amp;quot;&quot;/&gt;&lt;property id=&quot;20307&quot; value=&quot;290&quot;/&gt;&lt;/object&gt;&lt;object type=&quot;3&quot; unique_id=&quot;11606&quot;&gt;&lt;property id=&quot;20148&quot; value=&quot;5&quot;/&gt;&lt;property id=&quot;20300&quot; value=&quot;Slide 29&quot;/&gt;&lt;property id=&quot;20307&quot; value=&quot;291&quot;/&gt;&lt;/object&gt;&lt;object type=&quot;3&quot; unique_id=&quot;13045&quot;&gt;&lt;property id=&quot;20148&quot; value=&quot;5&quot;/&gt;&lt;property id=&quot;20300&quot; value=&quot;Slide 76 - &amp;quot;3. 그림과 클립아트(P.94)&amp;quot;&quot;/&gt;&lt;property id=&quot;20307&quot; value=&quot;303&quot;/&gt;&lt;/object&gt;&lt;object type=&quot;3&quot; unique_id=&quot;14352&quot;&gt;&lt;property id=&quot;20148&quot; value=&quot;5&quot;/&gt;&lt;property id=&quot;20300&quot; value=&quot;Slide 79 - &amp;quot;5. 시각 자료만들기(P.102)&amp;quot;&quot;/&gt;&lt;property id=&quot;20307&quot; value=&quot;316&quot;/&gt;&lt;/object&gt;&lt;object type=&quot;3&quot; unique_id=&quot;14958&quot;&gt;&lt;property id=&quot;20148&quot; value=&quot;5&quot;/&gt;&lt;property id=&quot;20300&quot; value=&quot;Slide 80 - &amp;quot;5. 시각 자료만들기&amp;quot;&quot;/&gt;&lt;property id=&quot;20307&quot; value=&quot;317&quot;/&gt;&lt;/object&gt;&lt;object type=&quot;3&quot; unique_id=&quot;14961&quot;&gt;&lt;property id=&quot;20148&quot; value=&quot;5&quot;/&gt;&lt;property id=&quot;20300&quot; value=&quot;Slide 81 - &amp;quot;5. 시각 자료만들기(P.103)&amp;quot;&quot;/&gt;&lt;property id=&quot;20307&quot; value=&quot;320&quot;/&gt;&lt;/object&gt;&lt;object type=&quot;3&quot; unique_id=&quot;14962&quot;&gt;&lt;property id=&quot;20148&quot; value=&quot;5&quot;/&gt;&lt;property id=&quot;20300&quot; value=&quot;Slide 82 - &amp;quot;5. 시각 자료만들기&amp;quot;&quot;/&gt;&lt;property id=&quot;20307&quot; value=&quot;321&quot;/&gt;&lt;/object&gt;&lt;object type=&quot;3&quot; unique_id=&quot;14963&quot;&gt;&lt;property id=&quot;20148&quot; value=&quot;5&quot;/&gt;&lt;property id=&quot;20300&quot; value=&quot;Slide 83 - &amp;quot;5. 시각 자료만들기&amp;quot;&quot;/&gt;&lt;property id=&quot;20307&quot; value=&quot;322&quot;/&gt;&lt;/object&gt;&lt;object type=&quot;3&quot; unique_id=&quot;15026&quot;&gt;&lt;property id=&quot;20148&quot; value=&quot;5&quot;/&gt;&lt;property id=&quot;20300&quot; value=&quot;Slide 5 - &amp;quot;‘잡스’ 식 프레젠테이션&amp;quot;&quot;/&gt;&lt;property id=&quot;20307&quot; value=&quot;323&quot;/&gt;&lt;/object&gt;&lt;object type=&quot;3&quot; unique_id=&quot;28148&quot;&gt;&lt;property id=&quot;20148&quot; value=&quot;5&quot;/&gt;&lt;property id=&quot;20300&quot; value=&quot;Slide 3 - &amp;quot;프로그램&amp;quot;&quot;/&gt;&lt;property id=&quot;20307&quot; value=&quot;381&quot;/&gt;&lt;/object&gt;&lt;object type=&quot;3&quot; unique_id=&quot;28150&quot;&gt;&lt;property id=&quot;20148&quot; value=&quot;5&quot;/&gt;&lt;property id=&quot;20300&quot; value=&quot;Slide 30 - &amp;quot;1. 화면구성(P.27)&amp;quot;&quot;/&gt;&lt;property id=&quot;20307&quot; value=&quot;340&quot;/&gt;&lt;/object&gt;&lt;object type=&quot;3&quot; unique_id=&quot;28151&quot;&gt;&lt;property id=&quot;20148&quot; value=&quot;5&quot;/&gt;&lt;property id=&quot;20300&quot; value=&quot;Slide 31 - &amp;quot;2) 리본 메뉴(P.28)&amp;quot;&quot;/&gt;&lt;property id=&quot;20307&quot; value=&quot;341&quot;/&gt;&lt;/object&gt;&lt;object type=&quot;3&quot; unique_id=&quot;28152&quot;&gt;&lt;property id=&quot;20148&quot; value=&quot;5&quot;/&gt;&lt;property id=&quot;20300&quot; value=&quot;Slide 32 - &amp;quot;2) 리본 메뉴&amp;quot;&quot;/&gt;&lt;property id=&quot;20307&quot; value=&quot;342&quot;/&gt;&lt;/object&gt;&lt;object type=&quot;3&quot; unique_id=&quot;28153&quot;&gt;&lt;property id=&quot;20148&quot; value=&quot;5&quot;/&gt;&lt;property id=&quot;20300&quot; value=&quot;Slide 33 - &amp;quot;2) 리본 메뉴&amp;quot;&quot;/&gt;&lt;property id=&quot;20307&quot; value=&quot;343&quot;/&gt;&lt;/object&gt;&lt;object type=&quot;3&quot; unique_id=&quot;28154&quot;&gt;&lt;property id=&quot;20148&quot; value=&quot;5&quot;/&gt;&lt;property id=&quot;20300&quot; value=&quot;Slide 34 - &amp;quot;2) 리본 메뉴&amp;quot;&quot;/&gt;&lt;property id=&quot;20307&quot; value=&quot;344&quot;/&gt;&lt;/object&gt;&lt;object type=&quot;3&quot; unique_id=&quot;28155&quot;&gt;&lt;property id=&quot;20148&quot; value=&quot;5&quot;/&gt;&lt;property id=&quot;20300&quot; value=&quot;Slide 35 - &amp;quot;2) 리본 메뉴&amp;quot;&quot;/&gt;&lt;property id=&quot;20307&quot; value=&quot;345&quot;/&gt;&lt;/object&gt;&lt;object type=&quot;3&quot; unique_id=&quot;28156&quot;&gt;&lt;property id=&quot;20148&quot; value=&quot;5&quot;/&gt;&lt;property id=&quot;20300&quot; value=&quot;Slide 36 - &amp;quot;2) 리본 메뉴&amp;quot;&quot;/&gt;&lt;property id=&quot;20307&quot; value=&quot;346&quot;/&gt;&lt;/object&gt;&lt;object type=&quot;3&quot; unique_id=&quot;28157&quot;&gt;&lt;property id=&quot;20148&quot; value=&quot;5&quot;/&gt;&lt;property id=&quot;20300&quot; value=&quot;Slide 37 - &amp;quot;2) 리본 메뉴&amp;quot;&quot;/&gt;&lt;property id=&quot;20307&quot; value=&quot;347&quot;/&gt;&lt;/object&gt;&lt;object type=&quot;3&quot; unique_id=&quot;28158&quot;&gt;&lt;property id=&quot;20148&quot; value=&quot;5&quot;/&gt;&lt;property id=&quot;20300&quot; value=&quot;Slide 38 - &amp;quot;2) 리본 메뉴&amp;quot;&quot;/&gt;&lt;property id=&quot;20307&quot; value=&quot;348&quot;/&gt;&lt;/object&gt;&lt;object type=&quot;3&quot; unique_id=&quot;28160&quot;&gt;&lt;property id=&quot;20148&quot; value=&quot;5&quot;/&gt;&lt;property id=&quot;20300&quot; value=&quot;Slide 39 - &amp;quot;2. 추가기능(P.32)&amp;quot;&quot;/&gt;&lt;property id=&quot;20307&quot; value=&quot;350&quot;/&gt;&lt;/object&gt;&lt;object type=&quot;3&quot; unique_id=&quot;28161&quot;&gt;&lt;property id=&quot;20148&quot; value=&quot;5&quot;/&gt;&lt;property id=&quot;20300&quot; value=&quot;Slide 40 - &amp;quot;2. 추가기능&amp;quot;&quot;/&gt;&lt;property id=&quot;20307&quot; value=&quot;351&quot;/&gt;&lt;/object&gt;&lt;object type=&quot;3&quot; unique_id=&quot;28162&quot;&gt;&lt;property id=&quot;20148&quot; value=&quot;5&quot;/&gt;&lt;property id=&quot;20300&quot; value=&quot;Slide 41 - &amp;quot;2. 추가기능&amp;quot;&quot;/&gt;&lt;property id=&quot;20307&quot; value=&quot;352&quot;/&gt;&lt;/object&gt;&lt;object type=&quot;3&quot; unique_id=&quot;28164&quot;&gt;&lt;property id=&quot;20148&quot; value=&quot;5&quot;/&gt;&lt;property id=&quot;20300&quot; value=&quot;Slide 42 - &amp;quot;2. 추가기능&amp;quot;&quot;/&gt;&lt;property id=&quot;20307&quot; value=&quot;354&quot;/&gt;&lt;/object&gt;&lt;object type=&quot;3&quot; unique_id=&quot;28165&quot;&gt;&lt;property id=&quot;20148&quot; value=&quot;5&quot;/&gt;&lt;property id=&quot;20300&quot; value=&quot;Slide 43 - &amp;quot;2. 추가기능&amp;quot;&quot;/&gt;&lt;property id=&quot;20307&quot; value=&quot;355&quot;/&gt;&lt;/object&gt;&lt;object type=&quot;3&quot; unique_id=&quot;28166&quot;&gt;&lt;property id=&quot;20148&quot; value=&quot;5&quot;/&gt;&lt;property id=&quot;20300&quot; value=&quot;Slide 44 - &amp;quot;유튜브 동영상 링크&amp;quot;&quot;/&gt;&lt;property id=&quot;20307&quot; value=&quot;356&quot;/&gt;&lt;/object&gt;&lt;object type=&quot;3&quot; unique_id=&quot;28167&quot;&gt;&lt;property id=&quot;20148&quot; value=&quot;5&quot;/&gt;&lt;property id=&quot;20300&quot; value=&quot;Slide 45 - &amp;quot;프레지 결과물 링크&amp;quot;&quot;/&gt;&lt;property id=&quot;20307&quot; value=&quot;357&quot;/&gt;&lt;/object&gt;&lt;object type=&quot;3&quot; unique_id=&quot;28168&quot;&gt;&lt;property id=&quot;20148&quot; value=&quot;5&quot;/&gt;&lt;property id=&quot;20300&quot; value=&quot;Slide 46 - &amp;quot;2. 추가기능&amp;quot;&quot;/&gt;&lt;property id=&quot;20307&quot; value=&quot;358&quot;/&gt;&lt;/object&gt;&lt;object type=&quot;3&quot; unique_id=&quot;28169&quot;&gt;&lt;property id=&quot;20148&quot; value=&quot;5&quot;/&gt;&lt;property id=&quot;20300&quot; value=&quot;Slide 47 - &amp;quot;비디오 꾸미기&amp;quot;&quot;/&gt;&lt;property id=&quot;20307&quot; value=&quot;359&quot;/&gt;&lt;/object&gt;&lt;object type=&quot;3&quot; unique_id=&quot;28172&quot;&gt;&lt;property id=&quot;20148&quot; value=&quot;5&quot;/&gt;&lt;property id=&quot;20300&quot; value=&quot;Slide 48 - &amp;quot;3. 실행 및 실습파일(P.35)&amp;quot;&quot;/&gt;&lt;property id=&quot;20307&quot; value=&quot;362&quot;/&gt;&lt;/object&gt;&lt;object type=&quot;3&quot; unique_id=&quot;28173&quot;&gt;&lt;property id=&quot;20148&quot; value=&quot;5&quot;/&gt;&lt;property id=&quot;20300&quot; value=&quot;Slide 49 - &amp;quot;3. 실행 및 실습파일&amp;quot;&quot;/&gt;&lt;property id=&quot;20307&quot; value=&quot;363&quot;/&gt;&lt;/object&gt;&lt;object type=&quot;3&quot; unique_id=&quot;28177&quot;&gt;&lt;property id=&quot;20148&quot; value=&quot;5&quot;/&gt;&lt;property id=&quot;20300&quot; value=&quot;Slide 50&quot;/&gt;&lt;property id=&quot;20307&quot; value=&quot;367&quot;/&gt;&lt;/object&gt;&lt;object type=&quot;3&quot; unique_id=&quot;28178&quot;&gt;&lt;property id=&quot;20148&quot; value=&quot;5&quot;/&gt;&lt;property id=&quot;20300&quot; value=&quot;Slide 67 - &amp;quot;2. 도형과 스마트아트(P.69)&amp;quot;&quot;/&gt;&lt;property id=&quot;20307&quot; value=&quot;368&quot;/&gt;&lt;/object&gt;&lt;object type=&quot;3&quot; unique_id=&quot;28179&quot;&gt;&lt;property id=&quot;20148&quot; value=&quot;5&quot;/&gt;&lt;property id=&quot;20300&quot; value=&quot;Slide 68 - &amp;quot;2. 도형과 스마트아트&amp;quot;&quot;/&gt;&lt;property id=&quot;20307&quot; value=&quot;369&quot;/&gt;&lt;/object&gt;&lt;object type=&quot;3&quot; unique_id=&quot;28180&quot;&gt;&lt;property id=&quot;20148&quot; value=&quot;5&quot;/&gt;&lt;property id=&quot;20300&quot; value=&quot;Slide 69 - &amp;quot;2. 도형과 스마트아트(P.77)&amp;quot;&quot;/&gt;&lt;property id=&quot;20307&quot; value=&quot;370&quot;/&gt;&lt;/object&gt;&lt;object type=&quot;3&quot; unique_id=&quot;28181&quot;&gt;&lt;property id=&quot;20148&quot; value=&quot;5&quot;/&gt;&lt;property id=&quot;20300&quot; value=&quot;Slide 71 - &amp;quot;2. 도형과 스마트아트&amp;quot;&quot;/&gt;&lt;property id=&quot;20307&quot; value=&quot;371&quot;/&gt;&lt;/object&gt;&lt;object type=&quot;3&quot; unique_id=&quot;28188&quot;&gt;&lt;property id=&quot;20148&quot; value=&quot;5&quot;/&gt;&lt;property id=&quot;20300&quot; value=&quot;Slide 77 - &amp;quot;4. 그래프 활용하기(P.100)&amp;quot;&quot;/&gt;&lt;property id=&quot;20307&quot; value=&quot;378&quot;/&gt;&lt;/object&gt;&lt;object type=&quot;3&quot; unique_id=&quot;28189&quot;&gt;&lt;property id=&quot;20148&quot; value=&quot;5&quot;/&gt;&lt;property id=&quot;20300&quot; value=&quot;Slide 78 - &amp;quot;4. 그래프 활용하기&amp;quot;&quot;/&gt;&lt;property id=&quot;20307&quot; value=&quot;379&quot;/&gt;&lt;/object&gt;&lt;object type=&quot;3&quot; unique_id=&quot;31422&quot;&gt;&lt;property id=&quot;20148&quot; value=&quot;5&quot;/&gt;&lt;property id=&quot;20300&quot; value=&quot;Slide 51 - &amp;quot;1) 제목과 차례 슬라이드(P.61)&amp;quot;&quot;/&gt;&lt;property id=&quot;20307&quot; value=&quot;382&quot;/&gt;&lt;/object&gt;&lt;object type=&quot;3&quot; unique_id=&quot;31423&quot;&gt;&lt;property id=&quot;20148&quot; value=&quot;5&quot;/&gt;&lt;property id=&quot;20300&quot; value=&quot;Slide 52 - &amp;quot;1) 제목과 차례 슬라이드&amp;quot;&quot;/&gt;&lt;property id=&quot;20307&quot; value=&quot;383&quot;/&gt;&lt;/object&gt;&lt;object type=&quot;3&quot; unique_id=&quot;31424&quot;&gt;&lt;property id=&quot;20148&quot; value=&quot;5&quot;/&gt;&lt;property id=&quot;20300&quot; value=&quot;Slide 53 - &amp;quot;2) 간지 삽입하기&amp;quot;&quot;/&gt;&lt;property id=&quot;20307&quot; value=&quot;384&quot;/&gt;&lt;/object&gt;&lt;object type=&quot;3&quot; unique_id=&quot;31425&quot;&gt;&lt;property id=&quot;20148&quot; value=&quot;5&quot;/&gt;&lt;property id=&quot;20300&quot; value=&quot;Slide 54 - &amp;quot;3) 슬라이드 통일성 유지하기&amp;quot;&quot;/&gt;&lt;property id=&quot;20307&quot; value=&quot;385&quot;/&gt;&lt;/object&gt;&lt;object type=&quot;3&quot; unique_id=&quot;31426&quot;&gt;&lt;property id=&quot;20148&quot; value=&quot;5&quot;/&gt;&lt;property id=&quot;20300&quot; value=&quot;Slide 56 - &amp;quot;5) 전체와 부분&amp;quot;&quot;/&gt;&lt;property id=&quot;20307&quot; value=&quot;386&quot;/&gt;&lt;/object&gt;&lt;object type=&quot;3&quot; unique_id=&quot;31427&quot;&gt;&lt;property id=&quot;20148&quot; value=&quot;5&quot;/&gt;&lt;property id=&quot;20300&quot; value=&quot;Slide 57 - &amp;quot;6) 텍스트 표현하기(P.65)&amp;quot;&quot;/&gt;&lt;property id=&quot;20307&quot; value=&quot;387&quot;/&gt;&lt;/object&gt;&lt;object type=&quot;3&quot; unique_id=&quot;31428&quot;&gt;&lt;property id=&quot;20148&quot; value=&quot;5&quot;/&gt;&lt;property id=&quot;20300&quot; value=&quot;Slide 58 - &amp;quot;6) 텍스트 표현하기&amp;quot;&quot;/&gt;&lt;property id=&quot;20307&quot; value=&quot;388&quot;/&gt;&lt;/object&gt;&lt;object type=&quot;3&quot; unique_id=&quot;31429&quot;&gt;&lt;property id=&quot;20148&quot; value=&quot;5&quot;/&gt;&lt;property id=&quot;20300&quot; value=&quot;Slide 59 - &amp;quot;6) 텍스트 표현하기&amp;quot;&quot;/&gt;&lt;property id=&quot;20307&quot; value=&quot;389&quot;/&gt;&lt;/object&gt;&lt;object type=&quot;3&quot; unique_id=&quot;31430&quot;&gt;&lt;property id=&quot;20148&quot; value=&quot;5&quot;/&gt;&lt;property id=&quot;20300&quot; value=&quot;Slide 60 - &amp;quot;6) 텍스트 표현하기&amp;quot;&quot;/&gt;&lt;property id=&quot;20307&quot; value=&quot;390&quot;/&gt;&lt;/object&gt;&lt;object type=&quot;3&quot; unique_id=&quot;31431&quot;&gt;&lt;property id=&quot;20148&quot; value=&quot;5&quot;/&gt;&lt;property id=&quot;20300&quot; value=&quot;Slide 61 - &amp;quot;6) 텍스트 표현하기&amp;quot;&quot;/&gt;&lt;property id=&quot;20307&quot; value=&quot;391&quot;/&gt;&lt;/object&gt;&lt;object type=&quot;3&quot; unique_id=&quot;31432&quot;&gt;&lt;property id=&quot;20148&quot; value=&quot;5&quot;/&gt;&lt;property id=&quot;20300&quot; value=&quot;Slide 62 - &amp;quot;6) 텍스트 표현하기&amp;quot;&quot;/&gt;&lt;property id=&quot;20307&quot; value=&quot;392&quot;/&gt;&lt;/object&gt;&lt;object type=&quot;3&quot; unique_id=&quot;31433&quot;&gt;&lt;property id=&quot;20148&quot; value=&quot;5&quot;/&gt;&lt;property id=&quot;20300&quot; value=&quot;Slide 63 - &amp;quot;6) 텍스트 표현하기&amp;quot;&quot;/&gt;&lt;property id=&quot;20307&quot; value=&quot;393&quot;/&gt;&lt;/object&gt;&lt;object type=&quot;3&quot; unique_id=&quot;31769&quot;&gt;&lt;property id=&quot;20148&quot; value=&quot;5&quot;/&gt;&lt;property id=&quot;20300&quot; value=&quot;Slide 55 - &amp;quot;4) 제목과 글머리기호&amp;quot;&quot;/&gt;&lt;property id=&quot;20307&quot; value=&quot;394&quot;/&gt;&lt;/object&gt;&lt;object type=&quot;3&quot; unique_id=&quot;32840&quot;&gt;&lt;property id=&quot;20148&quot; value=&quot;5&quot;/&gt;&lt;property id=&quot;20300&quot; value=&quot;Slide 64 - &amp;quot;7) 색상 활용하기(P.67)&amp;quot;&quot;/&gt;&lt;property id=&quot;20307&quot; value=&quot;395&quot;/&gt;&lt;/object&gt;&lt;object type=&quot;3&quot; unique_id=&quot;32841&quot;&gt;&lt;property id=&quot;20148&quot; value=&quot;5&quot;/&gt;&lt;property id=&quot;20300&quot; value=&quot;Slide 65 - &amp;quot;7) 색상 활용하기&amp;quot;&quot;/&gt;&lt;property id=&quot;20307&quot; value=&quot;396&quot;/&gt;&lt;/object&gt;&lt;object type=&quot;3&quot; unique_id=&quot;32842&quot;&gt;&lt;property id=&quot;20148&quot; value=&quot;5&quot;/&gt;&lt;property id=&quot;20300&quot; value=&quot;Slide 66 - &amp;quot;7) 색상 활용하기&amp;quot;&quot;/&gt;&lt;property id=&quot;20307&quot; value=&quot;397&quot;/&gt;&lt;/object&gt;&lt;object type=&quot;3&quot; unique_id=&quot;32844&quot;&gt;&lt;property id=&quot;20148&quot; value=&quot;5&quot;/&gt;&lt;property id=&quot;20300&quot; value=&quot;Slide 75 - &amp;quot;2. 도형과 스마트아트&amp;quot;&quot;/&gt;&lt;property id=&quot;20307&quot; value=&quot;399&quot;/&gt;&lt;/object&gt;&lt;object type=&quot;3&quot; unique_id=&quot;33965&quot;&gt;&lt;property id=&quot;20148&quot; value=&quot;5&quot;/&gt;&lt;property id=&quot;20300&quot; value=&quot;Slide 70 - &amp;quot;2. 도형과 스마트아트&amp;quot;&quot;/&gt;&lt;property id=&quot;20307&quot; value=&quot;403&quot;/&gt;&lt;/object&gt;&lt;object type=&quot;3&quot; unique_id=&quot;33966&quot;&gt;&lt;property id=&quot;20148&quot; value=&quot;5&quot;/&gt;&lt;property id=&quot;20300&quot; value=&quot;Slide 72 - &amp;quot;2. 도형과 스마트아트&amp;quot;&quot;/&gt;&lt;property id=&quot;20307&quot; value=&quot;400&quot;/&gt;&lt;/object&gt;&lt;object type=&quot;3&quot; unique_id=&quot;33967&quot;&gt;&lt;property id=&quot;20148&quot; value=&quot;5&quot;/&gt;&lt;property id=&quot;20300&quot; value=&quot;Slide 73 - &amp;quot;2. 도형과 스마트아트&amp;quot;&quot;/&gt;&lt;property id=&quot;20307&quot; value=&quot;401&quot;/&gt;&lt;/object&gt;&lt;object type=&quot;3&quot; unique_id=&quot;33968&quot;&gt;&lt;property id=&quot;20148&quot; value=&quot;5&quot;/&gt;&lt;property id=&quot;20300&quot; value=&quot;Slide 74 - &amp;quot;2. 도형과 스마트아트(P.77)&amp;quot;&quot;/&gt;&lt;property id=&quot;20307&quot; value=&quot;402&quot;/&gt;&lt;/object&gt;&lt;object type=&quot;3&quot; unique_id=&quot;34429&quot;&gt;&lt;property id=&quot;20148&quot; value=&quot;5&quot;/&gt;&lt;property id=&quot;20300&quot; value=&quot;Slide 84&quot;/&gt;&lt;property id=&quot;20307&quot; value=&quot;404&quot;/&gt;&lt;/object&gt;&lt;/object&gt;&lt;object type=&quot;8&quot; unique_id=&quot;1050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예제 프레젠테이션 슬라이드(7)">
  <a:themeElements>
    <a:clrScheme name="기본 디자인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기본 디자인">
      <a:majorFont>
        <a:latin typeface="굴림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8_디자인 사용자 지정">
  <a:themeElements>
    <a:clrScheme name="8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8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예제 프레젠테이션 슬라이드(7)">
  <a:themeElements>
    <a:clrScheme name="기본 디자인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기본 디자인">
      <a:majorFont>
        <a:latin typeface="굴림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예제 프레젠테이션 슬라이드(7)">
  <a:themeElements>
    <a:clrScheme name="기본 디자인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기본 디자인">
      <a:majorFont>
        <a:latin typeface="굴림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예제 프레젠테이션 슬라이드(7)">
  <a:themeElements>
    <a:clrScheme name="기본 디자인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기본 디자인">
      <a:majorFont>
        <a:latin typeface="굴림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예제 프레젠테이션 슬라이드(7)">
  <a:themeElements>
    <a:clrScheme name="기본 디자인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기본 디자인">
      <a:majorFont>
        <a:latin typeface="굴림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연구 디자인 서식 파일</Template>
  <TotalTime>9202</TotalTime>
  <Words>10825</Words>
  <Application>Microsoft Office PowerPoint</Application>
  <PresentationFormat>화면 슬라이드 쇼(4:3)</PresentationFormat>
  <Paragraphs>1815</Paragraphs>
  <Slides>162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7</vt:i4>
      </vt:variant>
      <vt:variant>
        <vt:lpstr>슬라이드 제목</vt:lpstr>
      </vt:variant>
      <vt:variant>
        <vt:i4>162</vt:i4>
      </vt:variant>
    </vt:vector>
  </HeadingPairs>
  <TitlesOfParts>
    <vt:vector size="169" baseType="lpstr">
      <vt:lpstr>예제 프레젠테이션 슬라이드(7)</vt:lpstr>
      <vt:lpstr>1_기본 디자인</vt:lpstr>
      <vt:lpstr>8_디자인 사용자 지정</vt:lpstr>
      <vt:lpstr>1_예제 프레젠테이션 슬라이드(7)</vt:lpstr>
      <vt:lpstr>5_예제 프레젠테이션 슬라이드(7)</vt:lpstr>
      <vt:lpstr>3_예제 프레젠테이션 슬라이드(7)</vt:lpstr>
      <vt:lpstr>4_예제 프레젠테이션 슬라이드(7)</vt:lpstr>
      <vt:lpstr>슬라이드 1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5. 데이터 시각화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6. 데이터 조작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7. 데이터 전처리</vt:lpstr>
      <vt:lpstr>8. 고급 시각화 분석</vt:lpstr>
      <vt:lpstr>1) lattice 패키지</vt:lpstr>
      <vt:lpstr>슬라이드 77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  <vt:lpstr>9. 정형과 비정형 데이터 처리</vt:lpstr>
    </vt:vector>
  </TitlesOfParts>
  <Company>ctl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입력하십시오</dc:title>
  <dc:creator>kimjs</dc:creator>
  <cp:lastModifiedBy>jin sung kim</cp:lastModifiedBy>
  <cp:revision>646</cp:revision>
  <cp:lastPrinted>2012-04-23T01:56:26Z</cp:lastPrinted>
  <dcterms:created xsi:type="dcterms:W3CDTF">2011-03-07T07:43:24Z</dcterms:created>
  <dcterms:modified xsi:type="dcterms:W3CDTF">2017-02-18T03:25:28Z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TC100823921042</vt:lpwstr>
  </property>
</Properties>
</file>